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26"/>
  </p:notesMasterIdLst>
  <p:handoutMasterIdLst>
    <p:handoutMasterId r:id="rId27"/>
  </p:handoutMasterIdLst>
  <p:sldIdLst>
    <p:sldId id="256" r:id="rId4"/>
    <p:sldId id="306" r:id="rId5"/>
    <p:sldId id="307" r:id="rId6"/>
    <p:sldId id="260" r:id="rId7"/>
    <p:sldId id="311" r:id="rId8"/>
    <p:sldId id="310" r:id="rId9"/>
    <p:sldId id="279" r:id="rId10"/>
    <p:sldId id="283" r:id="rId11"/>
    <p:sldId id="312" r:id="rId12"/>
    <p:sldId id="285" r:id="rId13"/>
    <p:sldId id="308" r:id="rId14"/>
    <p:sldId id="287" r:id="rId15"/>
    <p:sldId id="289" r:id="rId16"/>
    <p:sldId id="298" r:id="rId17"/>
    <p:sldId id="294" r:id="rId18"/>
    <p:sldId id="301" r:id="rId19"/>
    <p:sldId id="303" r:id="rId20"/>
    <p:sldId id="313" r:id="rId21"/>
    <p:sldId id="304" r:id="rId22"/>
    <p:sldId id="302" r:id="rId23"/>
    <p:sldId id="314" r:id="rId24"/>
    <p:sldId id="2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27" autoAdjust="0"/>
  </p:normalViewPr>
  <p:slideViewPr>
    <p:cSldViewPr showGuides="1">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0" dirty="0"/>
              <a:t>Total Sector Allocations for FY 2017/18</a:t>
            </a:r>
          </a:p>
        </c:rich>
      </c:tx>
      <c:overlay val="0"/>
    </c:title>
    <c:autoTitleDeleted val="0"/>
    <c:plotArea>
      <c:layout/>
      <c:pieChart>
        <c:varyColors val="1"/>
        <c:ser>
          <c:idx val="0"/>
          <c:order val="0"/>
          <c:tx>
            <c:strRef>
              <c:f>Sheet1!$B$1</c:f>
              <c:strCache>
                <c:ptCount val="1"/>
                <c:pt idx="0">
                  <c:v>Sector Allocations for FY 2017/18</c:v>
                </c:pt>
              </c:strCache>
            </c:strRef>
          </c:tx>
          <c:dLbls>
            <c:spPr>
              <a:noFill/>
              <a:ln>
                <a:noFill/>
              </a:ln>
              <a:effectLst/>
            </c:spPr>
            <c:txPr>
              <a:bodyPr/>
              <a:lstStyle/>
              <a:p>
                <a:pPr>
                  <a:defRPr sz="8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Health</c:v>
                </c:pt>
                <c:pt idx="1">
                  <c:v>Education</c:v>
                </c:pt>
                <c:pt idx="2">
                  <c:v>Agriculture</c:v>
                </c:pt>
                <c:pt idx="3">
                  <c:v>Other sectors</c:v>
                </c:pt>
              </c:strCache>
            </c:strRef>
          </c:cat>
          <c:val>
            <c:numRef>
              <c:f>Sheet1!$B$2:$B$5</c:f>
              <c:numCache>
                <c:formatCode>0.0%</c:formatCode>
                <c:ptCount val="4"/>
                <c:pt idx="0">
                  <c:v>0.24299999999999999</c:v>
                </c:pt>
                <c:pt idx="1">
                  <c:v>9.2999999999999999E-2</c:v>
                </c:pt>
                <c:pt idx="2">
                  <c:v>3.6999999999999998E-2</c:v>
                </c:pt>
                <c:pt idx="3">
                  <c:v>0.627</c:v>
                </c:pt>
              </c:numCache>
            </c:numRef>
          </c:val>
          <c:extLst>
            <c:ext xmlns:c16="http://schemas.microsoft.com/office/drawing/2014/chart" uri="{C3380CC4-5D6E-409C-BE32-E72D297353CC}">
              <c16:uniqueId val="{00000000-65AE-4A12-9F4A-273AF397CC63}"/>
            </c:ext>
          </c:extLst>
        </c:ser>
        <c:dLbls>
          <c:showLegendKey val="0"/>
          <c:showVal val="0"/>
          <c:showCatName val="0"/>
          <c:showSerName val="0"/>
          <c:showPercent val="0"/>
          <c:showBubbleSize val="0"/>
          <c:showLeaderLines val="1"/>
        </c:dLbls>
        <c:firstSliceAng val="0"/>
      </c:pieChart>
    </c:plotArea>
    <c:legend>
      <c:legendPos val="b"/>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allocations in sectors</a:t>
            </a:r>
          </a:p>
        </c:rich>
      </c:tx>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07-47AD-82D2-2A63BD82FA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07-47AD-82D2-2A63BD82FA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07-47AD-82D2-2A63BD82FA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007-47AD-82D2-2A63BD82FA8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Health services</c:v>
                </c:pt>
                <c:pt idx="1">
                  <c:v>Education</c:v>
                </c:pt>
                <c:pt idx="2">
                  <c:v>Agriculture</c:v>
                </c:pt>
                <c:pt idx="3">
                  <c:v>Other sectors</c:v>
                </c:pt>
              </c:strCache>
            </c:strRef>
          </c:cat>
          <c:val>
            <c:numRef>
              <c:f>Sheet1!$B$2:$B$5</c:f>
              <c:numCache>
                <c:formatCode>General</c:formatCode>
                <c:ptCount val="4"/>
                <c:pt idx="0" formatCode="#,##0">
                  <c:v>24.3</c:v>
                </c:pt>
                <c:pt idx="1">
                  <c:v>9.3000000000000007</c:v>
                </c:pt>
                <c:pt idx="2">
                  <c:v>3.7</c:v>
                </c:pt>
                <c:pt idx="3">
                  <c:v>62.7</c:v>
                </c:pt>
              </c:numCache>
            </c:numRef>
          </c:val>
          <c:extLst>
            <c:ext xmlns:c16="http://schemas.microsoft.com/office/drawing/2014/chart" uri="{C3380CC4-5D6E-409C-BE32-E72D297353CC}">
              <c16:uniqueId val="{00000008-A007-47AD-82D2-2A63BD82FA8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The institute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CB817C-C5B8-4184-955C-C891AD58C612}" type="datetimeFigureOut">
              <a:rPr lang="en-US" smtClean="0"/>
              <a:t>3/12/2018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05B768-8CDE-480C-AED7-50A06BF976BF}" type="slidenum">
              <a:rPr lang="en-US" smtClean="0"/>
              <a:t>‹#›</a:t>
            </a:fld>
            <a:endParaRPr lang="en-US"/>
          </a:p>
        </p:txBody>
      </p:sp>
    </p:spTree>
    <p:extLst>
      <p:ext uri="{BB962C8B-B14F-4D97-AF65-F5344CB8AC3E}">
        <p14:creationId xmlns:p14="http://schemas.microsoft.com/office/powerpoint/2010/main" val="7496998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The institute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A4ED2-0EDF-428C-A730-163AA092E1C2}" type="datetimeFigureOut">
              <a:rPr lang="en-US" smtClean="0"/>
              <a:t>3/12/2018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13CF0-DF60-49E6-8ED0-8E9D26929FD4}" type="slidenum">
              <a:rPr lang="en-US" smtClean="0"/>
              <a:t>‹#›</a:t>
            </a:fld>
            <a:endParaRPr lang="en-US"/>
          </a:p>
        </p:txBody>
      </p:sp>
    </p:spTree>
    <p:extLst>
      <p:ext uri="{BB962C8B-B14F-4D97-AF65-F5344CB8AC3E}">
        <p14:creationId xmlns:p14="http://schemas.microsoft.com/office/powerpoint/2010/main" val="26029825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Deficiencies ….Lacks indicators and targets</a:t>
            </a:r>
            <a:endParaRPr lang="en-US" dirty="0"/>
          </a:p>
        </p:txBody>
      </p:sp>
      <p:sp>
        <p:nvSpPr>
          <p:cNvPr id="4" name="Header Placeholder 3"/>
          <p:cNvSpPr>
            <a:spLocks noGrp="1"/>
          </p:cNvSpPr>
          <p:nvPr>
            <p:ph type="hdr" sz="quarter" idx="10"/>
          </p:nvPr>
        </p:nvSpPr>
        <p:spPr/>
        <p:txBody>
          <a:bodyPr/>
          <a:lstStyle/>
          <a:p>
            <a:r>
              <a:rPr lang="en-US"/>
              <a:t>The institute</a:t>
            </a:r>
          </a:p>
        </p:txBody>
      </p:sp>
      <p:sp>
        <p:nvSpPr>
          <p:cNvPr id="5" name="Slide Number Placeholder 4"/>
          <p:cNvSpPr>
            <a:spLocks noGrp="1"/>
          </p:cNvSpPr>
          <p:nvPr>
            <p:ph type="sldNum" sz="quarter" idx="11"/>
          </p:nvPr>
        </p:nvSpPr>
        <p:spPr/>
        <p:txBody>
          <a:bodyPr/>
          <a:lstStyle/>
          <a:p>
            <a:fld id="{CE913CF0-DF60-49E6-8ED0-8E9D26929FD4}" type="slidenum">
              <a:rPr lang="en-US" smtClean="0"/>
              <a:t>4</a:t>
            </a:fld>
            <a:endParaRPr lang="en-US"/>
          </a:p>
        </p:txBody>
      </p:sp>
    </p:spTree>
    <p:extLst>
      <p:ext uri="{BB962C8B-B14F-4D97-AF65-F5344CB8AC3E}">
        <p14:creationId xmlns:p14="http://schemas.microsoft.com/office/powerpoint/2010/main" val="1480302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6477000"/>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2286000" y="1262248"/>
            <a:ext cx="4572000" cy="4092853"/>
          </a:xfrm>
          <a:prstGeom prst="rect">
            <a:avLst/>
          </a:prstGeom>
          <a:noFill/>
          <a:ln>
            <a:noFill/>
          </a:ln>
        </p:spPr>
      </p:pic>
      <p:sp>
        <p:nvSpPr>
          <p:cNvPr id="2" name="Title 1"/>
          <p:cNvSpPr>
            <a:spLocks noGrp="1"/>
          </p:cNvSpPr>
          <p:nvPr>
            <p:ph type="ctrTitle" hasCustomPrompt="1"/>
          </p:nvPr>
        </p:nvSpPr>
        <p:spPr>
          <a:xfrm>
            <a:off x="304800" y="990600"/>
            <a:ext cx="8534400" cy="2457450"/>
          </a:xfrm>
        </p:spPr>
        <p:txBody>
          <a:bodyPr>
            <a:noAutofit/>
          </a:bodyPr>
          <a:lstStyle>
            <a:lvl1pPr>
              <a:defRPr sz="6000" b="1">
                <a:solidFill>
                  <a:srgbClr val="0070C0"/>
                </a:solidFill>
                <a:latin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199" y="3962400"/>
            <a:ext cx="8229600" cy="838200"/>
          </a:xfrm>
        </p:spPr>
        <p:txBody>
          <a:bodyPr>
            <a:normAutofit/>
          </a:bodyPr>
          <a:lstStyle>
            <a:lvl1pPr marL="0" indent="0" algn="ctr">
              <a:buNone/>
              <a:defRPr sz="3600" b="1">
                <a:solidFill>
                  <a:srgbClr val="00B050"/>
                </a:solidFill>
                <a:latin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userDrawn="1"/>
        </p:nvSpPr>
        <p:spPr>
          <a:xfrm>
            <a:off x="1981199" y="5595649"/>
            <a:ext cx="6604768" cy="57663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2800" b="1" dirty="0">
                <a:solidFill>
                  <a:srgbClr val="002060"/>
                </a:solidFill>
                <a:latin typeface="Tahoma" panose="020B0604030504040204" pitchFamily="34" charset="0"/>
                <a:cs typeface="Tahoma" panose="020B0604030504040204" pitchFamily="34" charset="0"/>
              </a:rPr>
              <a:t>Institute of Public Finance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4964865"/>
            <a:ext cx="1470624" cy="1316502"/>
          </a:xfrm>
          <a:prstGeom prst="rect">
            <a:avLst/>
          </a:prstGeom>
          <a:noFill/>
          <a:ln>
            <a:noFill/>
          </a:ln>
        </p:spPr>
      </p:pic>
    </p:spTree>
    <p:extLst>
      <p:ext uri="{BB962C8B-B14F-4D97-AF65-F5344CB8AC3E}">
        <p14:creationId xmlns:p14="http://schemas.microsoft.com/office/powerpoint/2010/main" val="224537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B5570-A72E-4AA4-82CE-CD2B7F45D6BD}"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F1CEF641-1A0A-4DA8-9C5E-3FD6EDBBAF4C}" type="slidenum">
              <a:rPr lang="en-US" smtClean="0"/>
              <a:t>‹#›</a:t>
            </a:fld>
            <a:endParaRPr lang="en-US"/>
          </a:p>
        </p:txBody>
      </p:sp>
    </p:spTree>
    <p:extLst>
      <p:ext uri="{BB962C8B-B14F-4D97-AF65-F5344CB8AC3E}">
        <p14:creationId xmlns:p14="http://schemas.microsoft.com/office/powerpoint/2010/main" val="417548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9846C-FCB8-463E-ABE8-8834E230AE6B}"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F1CEF641-1A0A-4DA8-9C5E-3FD6EDBBAF4C}" type="slidenum">
              <a:rPr lang="en-US" smtClean="0"/>
              <a:t>‹#›</a:t>
            </a:fld>
            <a:endParaRPr lang="en-US"/>
          </a:p>
        </p:txBody>
      </p:sp>
    </p:spTree>
    <p:extLst>
      <p:ext uri="{BB962C8B-B14F-4D97-AF65-F5344CB8AC3E}">
        <p14:creationId xmlns:p14="http://schemas.microsoft.com/office/powerpoint/2010/main" val="122360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9623C8-B2B0-44C5-8ACD-237DA71C2F0A}"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506211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3190DE-DD58-4E55-A3A5-EF03E7A244EA}"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78449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C1EC7-A67B-4ACE-84E3-6FDE77F19F27}"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116701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6B2FDD-35F3-444F-8BAB-8ED39E6B3F66}" type="datetime1">
              <a:rPr lang="en-US" smtClean="0"/>
              <a:t>3/12/2018</a:t>
            </a:fld>
            <a:endParaRPr lang="en-US"/>
          </a:p>
        </p:txBody>
      </p:sp>
      <p:sp>
        <p:nvSpPr>
          <p:cNvPr id="6" name="Footer Placeholder 5"/>
          <p:cNvSpPr>
            <a:spLocks noGrp="1"/>
          </p:cNvSpPr>
          <p:nvPr>
            <p:ph type="ftr" sz="quarter" idx="11"/>
          </p:nvPr>
        </p:nvSpPr>
        <p:spPr/>
        <p:txBody>
          <a:bodyPr/>
          <a:lstStyle/>
          <a:p>
            <a:r>
              <a:rPr lang="en-US"/>
              <a:t>www.ipfkenya.or.ke</a:t>
            </a:r>
          </a:p>
        </p:txBody>
      </p:sp>
      <p:sp>
        <p:nvSpPr>
          <p:cNvPr id="7" name="Slide Number Placeholder 6"/>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3978669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49494A-91FE-49CD-87D7-E4431F215CBE}" type="datetime1">
              <a:rPr lang="en-US" smtClean="0"/>
              <a:t>3/12/2018</a:t>
            </a:fld>
            <a:endParaRPr lang="en-US"/>
          </a:p>
        </p:txBody>
      </p:sp>
      <p:sp>
        <p:nvSpPr>
          <p:cNvPr id="8" name="Footer Placeholder 7"/>
          <p:cNvSpPr>
            <a:spLocks noGrp="1"/>
          </p:cNvSpPr>
          <p:nvPr>
            <p:ph type="ftr" sz="quarter" idx="11"/>
          </p:nvPr>
        </p:nvSpPr>
        <p:spPr/>
        <p:txBody>
          <a:bodyPr/>
          <a:lstStyle/>
          <a:p>
            <a:r>
              <a:rPr lang="en-US"/>
              <a:t>www.ipfkenya.or.ke</a:t>
            </a:r>
          </a:p>
        </p:txBody>
      </p:sp>
      <p:sp>
        <p:nvSpPr>
          <p:cNvPr id="9" name="Slide Number Placeholder 8"/>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416738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A06D1B-7FF8-4AF1-82AE-36F65A15066F}" type="datetime1">
              <a:rPr lang="en-US" smtClean="0"/>
              <a:t>3/12/2018</a:t>
            </a:fld>
            <a:endParaRPr lang="en-US"/>
          </a:p>
        </p:txBody>
      </p:sp>
      <p:sp>
        <p:nvSpPr>
          <p:cNvPr id="4" name="Footer Placeholder 3"/>
          <p:cNvSpPr>
            <a:spLocks noGrp="1"/>
          </p:cNvSpPr>
          <p:nvPr>
            <p:ph type="ftr" sz="quarter" idx="11"/>
          </p:nvPr>
        </p:nvSpPr>
        <p:spPr/>
        <p:txBody>
          <a:bodyPr/>
          <a:lstStyle/>
          <a:p>
            <a:r>
              <a:rPr lang="en-US"/>
              <a:t>www.ipfkenya.or.ke</a:t>
            </a:r>
          </a:p>
        </p:txBody>
      </p:sp>
      <p:sp>
        <p:nvSpPr>
          <p:cNvPr id="5" name="Slide Number Placeholder 4"/>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3985649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4E9B1-7E1E-4533-80C1-C69FAAD30366}" type="datetime1">
              <a:rPr lang="en-US" smtClean="0"/>
              <a:t>3/12/2018</a:t>
            </a:fld>
            <a:endParaRPr lang="en-US"/>
          </a:p>
        </p:txBody>
      </p:sp>
      <p:sp>
        <p:nvSpPr>
          <p:cNvPr id="3" name="Footer Placeholder 2"/>
          <p:cNvSpPr>
            <a:spLocks noGrp="1"/>
          </p:cNvSpPr>
          <p:nvPr>
            <p:ph type="ftr" sz="quarter" idx="11"/>
          </p:nvPr>
        </p:nvSpPr>
        <p:spPr/>
        <p:txBody>
          <a:bodyPr/>
          <a:lstStyle/>
          <a:p>
            <a:r>
              <a:rPr lang="en-US"/>
              <a:t>www.ipfkenya.or.ke</a:t>
            </a:r>
          </a:p>
        </p:txBody>
      </p:sp>
      <p:sp>
        <p:nvSpPr>
          <p:cNvPr id="4" name="Slide Number Placeholder 3"/>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387960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FBD852-CD7F-48FB-AE18-FD472AA71210}" type="datetime1">
              <a:rPr lang="en-US" smtClean="0"/>
              <a:t>3/12/2018</a:t>
            </a:fld>
            <a:endParaRPr lang="en-US"/>
          </a:p>
        </p:txBody>
      </p:sp>
      <p:sp>
        <p:nvSpPr>
          <p:cNvPr id="6" name="Footer Placeholder 5"/>
          <p:cNvSpPr>
            <a:spLocks noGrp="1"/>
          </p:cNvSpPr>
          <p:nvPr>
            <p:ph type="ftr" sz="quarter" idx="11"/>
          </p:nvPr>
        </p:nvSpPr>
        <p:spPr/>
        <p:txBody>
          <a:bodyPr/>
          <a:lstStyle/>
          <a:p>
            <a:r>
              <a:rPr lang="en-US"/>
              <a:t>www.ipfkenya.or.ke</a:t>
            </a:r>
          </a:p>
        </p:txBody>
      </p:sp>
      <p:sp>
        <p:nvSpPr>
          <p:cNvPr id="7" name="Slide Number Placeholder 6"/>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294792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6324601"/>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981198" y="1371600"/>
            <a:ext cx="5105401" cy="4570353"/>
          </a:xfrm>
          <a:prstGeom prst="rect">
            <a:avLst/>
          </a:prstGeom>
          <a:noFill/>
          <a:ln>
            <a:noFill/>
          </a:ln>
        </p:spPr>
      </p:pic>
      <p:sp>
        <p:nvSpPr>
          <p:cNvPr id="2" name="Title 1"/>
          <p:cNvSpPr>
            <a:spLocks noGrp="1"/>
          </p:cNvSpPr>
          <p:nvPr>
            <p:ph type="title"/>
          </p:nvPr>
        </p:nvSpPr>
        <p:spPr>
          <a:xfrm>
            <a:off x="457200" y="381000"/>
            <a:ext cx="8229600" cy="838200"/>
          </a:xfrm>
        </p:spPr>
        <p:txBody>
          <a:bodyPr>
            <a:normAutofit/>
          </a:bodyPr>
          <a:lstStyle>
            <a:lvl1pPr>
              <a:defRPr sz="4000" b="1">
                <a:solidFill>
                  <a:srgbClr val="00B050"/>
                </a:solidFill>
                <a:latin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754563"/>
          </a:xfrm>
        </p:spPr>
        <p:txBody>
          <a:bodyPr/>
          <a:lstStyle>
            <a:lvl1pPr>
              <a:defRPr sz="3200" b="1">
                <a:solidFill>
                  <a:srgbClr val="0070C0"/>
                </a:solidFill>
                <a:latin typeface="Tahoma" panose="020B0604030504040204" pitchFamily="34" charset="0"/>
                <a:cs typeface="Tahoma" panose="020B0604030504040204" pitchFamily="34" charset="0"/>
              </a:defRPr>
            </a:lvl1pPr>
            <a:lvl2pPr>
              <a:defRPr sz="2400" b="1">
                <a:latin typeface="Tahoma" panose="020B0604030504040204" pitchFamily="34" charset="0"/>
                <a:cs typeface="Tahoma" panose="020B0604030504040204" pitchFamily="34" charset="0"/>
              </a:defRPr>
            </a:lvl2pPr>
            <a:lvl3pPr>
              <a:defRPr b="0">
                <a:latin typeface="Tahoma" panose="020B0604030504040204" pitchFamily="34" charset="0"/>
                <a:cs typeface="Tahoma" panose="020B0604030504040204" pitchFamily="34" charset="0"/>
              </a:defRPr>
            </a:lvl3pPr>
            <a:lvl4pPr>
              <a:defRPr>
                <a:latin typeface="Tahoma" panose="020B0604030504040204" pitchFamily="34" charset="0"/>
                <a:cs typeface="Tahoma" panose="020B0604030504040204" pitchFamily="34" charset="0"/>
              </a:defRPr>
            </a:lvl4pPr>
            <a:lvl5pPr>
              <a:defRPr>
                <a:latin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381000" y="6448207"/>
            <a:ext cx="2133600" cy="365125"/>
          </a:xfrm>
        </p:spPr>
        <p:txBody>
          <a:bodyPr/>
          <a:lstStyle>
            <a:lvl1pPr algn="l">
              <a:defRPr b="1">
                <a:solidFill>
                  <a:srgbClr val="00B050"/>
                </a:solidFill>
              </a:defRPr>
            </a:lvl1pPr>
          </a:lstStyle>
          <a:p>
            <a:fld id="{61FCEE76-A424-4224-AE1D-8767F509217B}" type="datetime1">
              <a:rPr lang="en-US" smtClean="0"/>
              <a:pPr/>
              <a:t>3/12/2018</a:t>
            </a:fld>
            <a:endParaRPr lang="en-US" dirty="0"/>
          </a:p>
        </p:txBody>
      </p:sp>
      <p:sp>
        <p:nvSpPr>
          <p:cNvPr id="6" name="Slide Number Placeholder 5"/>
          <p:cNvSpPr>
            <a:spLocks noGrp="1"/>
          </p:cNvSpPr>
          <p:nvPr>
            <p:ph type="sldNum" sz="quarter" idx="12"/>
          </p:nvPr>
        </p:nvSpPr>
        <p:spPr>
          <a:xfrm>
            <a:off x="6705600" y="6400800"/>
            <a:ext cx="2133600" cy="365125"/>
          </a:xfrm>
        </p:spPr>
        <p:txBody>
          <a:bodyPr/>
          <a:lstStyle>
            <a:lvl1pPr>
              <a:defRPr b="1">
                <a:solidFill>
                  <a:srgbClr val="00B050"/>
                </a:solidFill>
              </a:defRPr>
            </a:lvl1pPr>
          </a:lstStyle>
          <a:p>
            <a:fld id="{F1CEF641-1A0A-4DA8-9C5E-3FD6EDBBAF4C}" type="slidenum">
              <a:rPr lang="en-US" smtClean="0"/>
              <a:pPr/>
              <a:t>‹#›</a:t>
            </a:fld>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952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B0B68E-C783-4F75-BA67-36C4D2D3A56B}" type="datetime1">
              <a:rPr lang="en-US" smtClean="0"/>
              <a:t>3/12/2018</a:t>
            </a:fld>
            <a:endParaRPr lang="en-US"/>
          </a:p>
        </p:txBody>
      </p:sp>
      <p:sp>
        <p:nvSpPr>
          <p:cNvPr id="6" name="Footer Placeholder 5"/>
          <p:cNvSpPr>
            <a:spLocks noGrp="1"/>
          </p:cNvSpPr>
          <p:nvPr>
            <p:ph type="ftr" sz="quarter" idx="11"/>
          </p:nvPr>
        </p:nvSpPr>
        <p:spPr/>
        <p:txBody>
          <a:bodyPr/>
          <a:lstStyle/>
          <a:p>
            <a:r>
              <a:rPr lang="en-US"/>
              <a:t>www.ipfkenya.or.ke</a:t>
            </a:r>
          </a:p>
        </p:txBody>
      </p:sp>
      <p:sp>
        <p:nvSpPr>
          <p:cNvPr id="7" name="Slide Number Placeholder 6"/>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3688202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B43011-7B5E-4956-BDBA-572BB6161A5B}"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1961184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08FDD-A81B-4026-90D5-2B6CB01ED1C6}"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E1CC55E7-371B-47FD-AB85-9A3BFA79E06F}" type="slidenum">
              <a:rPr lang="en-US" smtClean="0"/>
              <a:t>‹#›</a:t>
            </a:fld>
            <a:endParaRPr lang="en-US"/>
          </a:p>
        </p:txBody>
      </p:sp>
    </p:spTree>
    <p:extLst>
      <p:ext uri="{BB962C8B-B14F-4D97-AF65-F5344CB8AC3E}">
        <p14:creationId xmlns:p14="http://schemas.microsoft.com/office/powerpoint/2010/main" val="709649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600410-A712-496E-9952-EC0C30104BEC}"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1365338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5FE73-B1AE-4AE9-8EC9-E6E315A2D299}"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3223194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622AF-F3F1-4625-B4D5-A472530F5D8E}"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3205129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D3810A-AC4F-486C-8E97-58369300FB80}" type="datetime1">
              <a:rPr lang="en-US" smtClean="0"/>
              <a:t>3/12/2018</a:t>
            </a:fld>
            <a:endParaRPr lang="en-US"/>
          </a:p>
        </p:txBody>
      </p:sp>
      <p:sp>
        <p:nvSpPr>
          <p:cNvPr id="6" name="Footer Placeholder 5"/>
          <p:cNvSpPr>
            <a:spLocks noGrp="1"/>
          </p:cNvSpPr>
          <p:nvPr>
            <p:ph type="ftr" sz="quarter" idx="11"/>
          </p:nvPr>
        </p:nvSpPr>
        <p:spPr/>
        <p:txBody>
          <a:bodyPr/>
          <a:lstStyle/>
          <a:p>
            <a:r>
              <a:rPr lang="en-US"/>
              <a:t>www.ipfkenya.or.ke</a:t>
            </a:r>
          </a:p>
        </p:txBody>
      </p:sp>
      <p:sp>
        <p:nvSpPr>
          <p:cNvPr id="7" name="Slide Number Placeholder 6"/>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2581720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3B0EF-943A-4BC7-94A4-231244237395}" type="datetime1">
              <a:rPr lang="en-US" smtClean="0"/>
              <a:t>3/12/2018</a:t>
            </a:fld>
            <a:endParaRPr lang="en-US"/>
          </a:p>
        </p:txBody>
      </p:sp>
      <p:sp>
        <p:nvSpPr>
          <p:cNvPr id="8" name="Footer Placeholder 7"/>
          <p:cNvSpPr>
            <a:spLocks noGrp="1"/>
          </p:cNvSpPr>
          <p:nvPr>
            <p:ph type="ftr" sz="quarter" idx="11"/>
          </p:nvPr>
        </p:nvSpPr>
        <p:spPr/>
        <p:txBody>
          <a:bodyPr/>
          <a:lstStyle/>
          <a:p>
            <a:r>
              <a:rPr lang="en-US"/>
              <a:t>www.ipfkenya.or.ke</a:t>
            </a:r>
          </a:p>
        </p:txBody>
      </p:sp>
      <p:sp>
        <p:nvSpPr>
          <p:cNvPr id="9" name="Slide Number Placeholder 8"/>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951851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3A9429-9D9B-4F91-8DBF-F292D35D3E8A}" type="datetime1">
              <a:rPr lang="en-US" smtClean="0"/>
              <a:t>3/12/2018</a:t>
            </a:fld>
            <a:endParaRPr lang="en-US"/>
          </a:p>
        </p:txBody>
      </p:sp>
      <p:sp>
        <p:nvSpPr>
          <p:cNvPr id="4" name="Footer Placeholder 3"/>
          <p:cNvSpPr>
            <a:spLocks noGrp="1"/>
          </p:cNvSpPr>
          <p:nvPr>
            <p:ph type="ftr" sz="quarter" idx="11"/>
          </p:nvPr>
        </p:nvSpPr>
        <p:spPr/>
        <p:txBody>
          <a:bodyPr/>
          <a:lstStyle/>
          <a:p>
            <a:r>
              <a:rPr lang="en-US"/>
              <a:t>www.ipfkenya.or.ke</a:t>
            </a:r>
          </a:p>
        </p:txBody>
      </p:sp>
      <p:sp>
        <p:nvSpPr>
          <p:cNvPr id="5" name="Slide Number Placeholder 4"/>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2724608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088B1-424C-4004-8E47-7AD1100AE099}" type="datetime1">
              <a:rPr lang="en-US" smtClean="0"/>
              <a:t>3/12/2018</a:t>
            </a:fld>
            <a:endParaRPr lang="en-US"/>
          </a:p>
        </p:txBody>
      </p:sp>
      <p:sp>
        <p:nvSpPr>
          <p:cNvPr id="3" name="Footer Placeholder 2"/>
          <p:cNvSpPr>
            <a:spLocks noGrp="1"/>
          </p:cNvSpPr>
          <p:nvPr>
            <p:ph type="ftr" sz="quarter" idx="11"/>
          </p:nvPr>
        </p:nvSpPr>
        <p:spPr/>
        <p:txBody>
          <a:bodyPr/>
          <a:lstStyle/>
          <a:p>
            <a:r>
              <a:rPr lang="en-US"/>
              <a:t>www.ipfkenya.or.ke</a:t>
            </a:r>
          </a:p>
        </p:txBody>
      </p:sp>
      <p:sp>
        <p:nvSpPr>
          <p:cNvPr id="4" name="Slide Number Placeholder 3"/>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21443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63246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981199" y="784749"/>
            <a:ext cx="5105401" cy="4570353"/>
          </a:xfrm>
          <a:prstGeom prst="rect">
            <a:avLst/>
          </a:prstGeom>
          <a:noFill/>
          <a:ln>
            <a:noFill/>
          </a:ln>
        </p:spPr>
      </p:pic>
      <p:grpSp>
        <p:nvGrpSpPr>
          <p:cNvPr id="15" name="Group 14"/>
          <p:cNvGrpSpPr/>
          <p:nvPr userDrawn="1"/>
        </p:nvGrpSpPr>
        <p:grpSpPr>
          <a:xfrm>
            <a:off x="304800" y="5510480"/>
            <a:ext cx="2564998" cy="661720"/>
            <a:chOff x="170319" y="4928265"/>
            <a:chExt cx="2564998" cy="66172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319" y="4937196"/>
              <a:ext cx="568981" cy="494652"/>
            </a:xfrm>
            <a:prstGeom prst="rect">
              <a:avLst/>
            </a:prstGeom>
          </p:spPr>
        </p:pic>
        <p:sp>
          <p:nvSpPr>
            <p:cNvPr id="8" name="TextBox 7"/>
            <p:cNvSpPr txBox="1"/>
            <p:nvPr userDrawn="1"/>
          </p:nvSpPr>
          <p:spPr>
            <a:xfrm>
              <a:off x="702514" y="4928265"/>
              <a:ext cx="2032803" cy="661720"/>
            </a:xfrm>
            <a:prstGeom prst="rect">
              <a:avLst/>
            </a:prstGeom>
            <a:noFill/>
          </p:spPr>
          <p:txBody>
            <a:bodyPr wrap="square" rtlCol="0">
              <a:spAutoFit/>
            </a:bodyPr>
            <a:lstStyle/>
            <a:p>
              <a:r>
                <a:rPr lang="en-US" sz="1400" b="1" dirty="0"/>
                <a:t>The Institute of Public Finance</a:t>
              </a:r>
            </a:p>
            <a:p>
              <a:endParaRPr lang="en-US" sz="900" dirty="0"/>
            </a:p>
          </p:txBody>
        </p:sp>
      </p:grpSp>
      <p:grpSp>
        <p:nvGrpSpPr>
          <p:cNvPr id="9" name="Group 8"/>
          <p:cNvGrpSpPr/>
          <p:nvPr userDrawn="1"/>
        </p:nvGrpSpPr>
        <p:grpSpPr>
          <a:xfrm>
            <a:off x="3352800" y="5564429"/>
            <a:ext cx="2700993" cy="394941"/>
            <a:chOff x="3166406" y="6202294"/>
            <a:chExt cx="2700993" cy="394941"/>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6406" y="6202294"/>
              <a:ext cx="394941" cy="394941"/>
            </a:xfrm>
            <a:prstGeom prst="rect">
              <a:avLst/>
            </a:prstGeom>
          </p:spPr>
        </p:pic>
        <p:sp>
          <p:nvSpPr>
            <p:cNvPr id="11" name="TextBox 10"/>
            <p:cNvSpPr txBox="1"/>
            <p:nvPr/>
          </p:nvSpPr>
          <p:spPr>
            <a:xfrm>
              <a:off x="3733800" y="6228605"/>
              <a:ext cx="2133599" cy="307777"/>
            </a:xfrm>
            <a:prstGeom prst="rect">
              <a:avLst/>
            </a:prstGeom>
            <a:noFill/>
          </p:spPr>
          <p:txBody>
            <a:bodyPr wrap="square" rtlCol="0">
              <a:spAutoFit/>
            </a:bodyPr>
            <a:lstStyle/>
            <a:p>
              <a:pPr algn="ctr"/>
              <a:r>
                <a:rPr lang="en-US" sz="1400" i="1" dirty="0"/>
                <a:t>Institute of Public Finance</a:t>
              </a:r>
            </a:p>
          </p:txBody>
        </p:sp>
      </p:grpSp>
      <p:grpSp>
        <p:nvGrpSpPr>
          <p:cNvPr id="12" name="Group 11"/>
          <p:cNvGrpSpPr/>
          <p:nvPr userDrawn="1"/>
        </p:nvGrpSpPr>
        <p:grpSpPr>
          <a:xfrm>
            <a:off x="7113098" y="5526284"/>
            <a:ext cx="1519894" cy="403872"/>
            <a:chOff x="7624106" y="6180558"/>
            <a:chExt cx="1519894" cy="403872"/>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4106" y="6180558"/>
              <a:ext cx="303207" cy="403872"/>
            </a:xfrm>
            <a:prstGeom prst="rect">
              <a:avLst/>
            </a:prstGeom>
          </p:spPr>
        </p:pic>
        <p:sp>
          <p:nvSpPr>
            <p:cNvPr id="14" name="TextBox 13"/>
            <p:cNvSpPr txBox="1"/>
            <p:nvPr/>
          </p:nvSpPr>
          <p:spPr>
            <a:xfrm>
              <a:off x="8141177" y="6218703"/>
              <a:ext cx="1002823" cy="307777"/>
            </a:xfrm>
            <a:prstGeom prst="rect">
              <a:avLst/>
            </a:prstGeom>
            <a:noFill/>
          </p:spPr>
          <p:txBody>
            <a:bodyPr wrap="square" rtlCol="0">
              <a:spAutoFit/>
            </a:bodyPr>
            <a:lstStyle/>
            <a:p>
              <a:r>
                <a:rPr lang="en-US" sz="1400" i="1" dirty="0"/>
                <a:t>@</a:t>
              </a:r>
              <a:r>
                <a:rPr lang="en-US" sz="1400" i="1" dirty="0" err="1"/>
                <a:t>ipfkenya</a:t>
              </a:r>
              <a:endParaRPr lang="en-US" sz="1400" i="1" dirty="0"/>
            </a:p>
          </p:txBody>
        </p:sp>
      </p:gr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userDrawn="1"/>
        </p:nvSpPr>
        <p:spPr>
          <a:xfrm>
            <a:off x="550149" y="762000"/>
            <a:ext cx="8043702" cy="838200"/>
          </a:xfrm>
          <a:prstGeom prst="rect">
            <a:avLst/>
          </a:prstGeom>
        </p:spPr>
        <p:txBody>
          <a:bodyPr vert="horz" lIns="91440" tIns="45720" rIns="91440" bIns="45720" rtlCol="0" anchor="t">
            <a:normAutofit fontScale="92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4000" b="1" dirty="0">
                <a:solidFill>
                  <a:srgbClr val="002060"/>
                </a:solidFill>
                <a:latin typeface="Tahoma" panose="020B0604030504040204" pitchFamily="34" charset="0"/>
                <a:cs typeface="Tahoma" panose="020B0604030504040204" pitchFamily="34" charset="0"/>
              </a:rPr>
              <a:t>Institute of Public Finance</a:t>
            </a:r>
          </a:p>
        </p:txBody>
      </p:sp>
      <p:pic>
        <p:nvPicPr>
          <p:cNvPr id="1026" name="Picture 2"/>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0" b="100000" l="0" r="99022">
                        <a14:foregroundMark x1="31572" y1="51423" x2="31572" y2="51423"/>
                        <a14:foregroundMark x1="41161" y1="43203" x2="41161" y2="43203"/>
                        <a14:foregroundMark x1="19765" y1="53952" x2="19765" y2="53952"/>
                        <a14:foregroundMark x1="7241" y1="55848" x2="7241" y2="55848"/>
                        <a14:foregroundMark x1="76908" y1="28662" x2="76908" y2="28662"/>
                        <a14:foregroundMark x1="80235" y1="30558" x2="80235" y2="30558"/>
                        <a14:foregroundMark x1="93477" y1="14752" x2="93477" y2="14752"/>
                        <a14:foregroundMark x1="92042" y1="44468" x2="92042" y2="44468"/>
                      </a14:backgroundRemoval>
                    </a14:imgEffect>
                  </a14:imgLayer>
                </a14:imgProps>
              </a:ext>
              <a:ext uri="{28A0092B-C50C-407E-A947-70E740481C1C}">
                <a14:useLocalDpi xmlns:a14="http://schemas.microsoft.com/office/drawing/2010/main" val="0"/>
              </a:ext>
            </a:extLst>
          </a:blip>
          <a:srcRect/>
          <a:stretch>
            <a:fillRect/>
          </a:stretch>
        </p:blipFill>
        <p:spPr bwMode="auto">
          <a:xfrm>
            <a:off x="2433315" y="1821973"/>
            <a:ext cx="4277369" cy="249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le 1"/>
          <p:cNvSpPr txBox="1">
            <a:spLocks/>
          </p:cNvSpPr>
          <p:nvPr userDrawn="1"/>
        </p:nvSpPr>
        <p:spPr>
          <a:xfrm>
            <a:off x="1600199" y="4495800"/>
            <a:ext cx="5664501" cy="8382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cap="none" dirty="0">
                <a:solidFill>
                  <a:srgbClr val="0070C0"/>
                </a:solidFill>
              </a:rPr>
              <a:t>www.ipfkenya.or.ke</a:t>
            </a:r>
          </a:p>
        </p:txBody>
      </p:sp>
    </p:spTree>
    <p:extLst>
      <p:ext uri="{BB962C8B-B14F-4D97-AF65-F5344CB8AC3E}">
        <p14:creationId xmlns:p14="http://schemas.microsoft.com/office/powerpoint/2010/main" val="579489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059F0-9AD7-4D85-80B5-3226A5BB3A11}" type="datetime1">
              <a:rPr lang="en-US" smtClean="0"/>
              <a:t>3/12/2018</a:t>
            </a:fld>
            <a:endParaRPr lang="en-US"/>
          </a:p>
        </p:txBody>
      </p:sp>
      <p:sp>
        <p:nvSpPr>
          <p:cNvPr id="6" name="Footer Placeholder 5"/>
          <p:cNvSpPr>
            <a:spLocks noGrp="1"/>
          </p:cNvSpPr>
          <p:nvPr>
            <p:ph type="ftr" sz="quarter" idx="11"/>
          </p:nvPr>
        </p:nvSpPr>
        <p:spPr/>
        <p:txBody>
          <a:bodyPr/>
          <a:lstStyle/>
          <a:p>
            <a:r>
              <a:rPr lang="en-US"/>
              <a:t>www.ipfkenya.or.ke</a:t>
            </a:r>
          </a:p>
        </p:txBody>
      </p:sp>
      <p:sp>
        <p:nvSpPr>
          <p:cNvPr id="7" name="Slide Number Placeholder 6"/>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1466730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C9D9D-B504-4F88-822D-A11621B46B75}" type="datetime1">
              <a:rPr lang="en-US" smtClean="0"/>
              <a:t>3/12/2018</a:t>
            </a:fld>
            <a:endParaRPr lang="en-US"/>
          </a:p>
        </p:txBody>
      </p:sp>
      <p:sp>
        <p:nvSpPr>
          <p:cNvPr id="6" name="Footer Placeholder 5"/>
          <p:cNvSpPr>
            <a:spLocks noGrp="1"/>
          </p:cNvSpPr>
          <p:nvPr>
            <p:ph type="ftr" sz="quarter" idx="11"/>
          </p:nvPr>
        </p:nvSpPr>
        <p:spPr/>
        <p:txBody>
          <a:bodyPr/>
          <a:lstStyle/>
          <a:p>
            <a:r>
              <a:rPr lang="en-US"/>
              <a:t>www.ipfkenya.or.ke</a:t>
            </a:r>
          </a:p>
        </p:txBody>
      </p:sp>
      <p:sp>
        <p:nvSpPr>
          <p:cNvPr id="7" name="Slide Number Placeholder 6"/>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1945593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9B764-FA16-4CD9-9B21-0C0F743239AD}"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556197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01F05-4348-42E5-AF95-BF57F5903971}" type="datetime1">
              <a:rPr lang="en-US" smtClean="0"/>
              <a:t>3/12/2018</a:t>
            </a:fld>
            <a:endParaRPr lang="en-US"/>
          </a:p>
        </p:txBody>
      </p:sp>
      <p:sp>
        <p:nvSpPr>
          <p:cNvPr id="5" name="Footer Placeholder 4"/>
          <p:cNvSpPr>
            <a:spLocks noGrp="1"/>
          </p:cNvSpPr>
          <p:nvPr>
            <p:ph type="ftr" sz="quarter" idx="11"/>
          </p:nvPr>
        </p:nvSpPr>
        <p:spPr/>
        <p:txBody>
          <a:bodyPr/>
          <a:lstStyle/>
          <a:p>
            <a:r>
              <a:rPr lang="en-US"/>
              <a:t>www.ipfkenya.or.ke</a:t>
            </a:r>
          </a:p>
        </p:txBody>
      </p:sp>
      <p:sp>
        <p:nvSpPr>
          <p:cNvPr id="6" name="Slide Number Placeholder 5"/>
          <p:cNvSpPr>
            <a:spLocks noGrp="1"/>
          </p:cNvSpPr>
          <p:nvPr>
            <p:ph type="sldNum" sz="quarter" idx="12"/>
          </p:nvPr>
        </p:nvSpPr>
        <p:spPr/>
        <p:txBody>
          <a:bodyPr/>
          <a:lstStyle/>
          <a:p>
            <a:fld id="{F47A69CA-3CF9-4387-B85E-29E6C7D90A9A}" type="slidenum">
              <a:rPr lang="en-US" smtClean="0"/>
              <a:t>‹#›</a:t>
            </a:fld>
            <a:endParaRPr lang="en-US"/>
          </a:p>
        </p:txBody>
      </p:sp>
    </p:spTree>
    <p:extLst>
      <p:ext uri="{BB962C8B-B14F-4D97-AF65-F5344CB8AC3E}">
        <p14:creationId xmlns:p14="http://schemas.microsoft.com/office/powerpoint/2010/main" val="6639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041525-7E78-420B-ADA0-78EE4D8DF05D}" type="datetime1">
              <a:rPr lang="en-US" smtClean="0"/>
              <a:t>3/12/2018</a:t>
            </a:fld>
            <a:endParaRPr lang="en-US"/>
          </a:p>
        </p:txBody>
      </p:sp>
      <p:sp>
        <p:nvSpPr>
          <p:cNvPr id="6" name="Footer Placeholder 5"/>
          <p:cNvSpPr>
            <a:spLocks noGrp="1"/>
          </p:cNvSpPr>
          <p:nvPr>
            <p:ph type="ftr" sz="quarter" idx="11"/>
          </p:nvPr>
        </p:nvSpPr>
        <p:spPr/>
        <p:txBody>
          <a:bodyPr/>
          <a:lstStyle/>
          <a:p>
            <a:r>
              <a:rPr lang="en-US" dirty="0"/>
              <a:t>www.ipfkenya.or.ke</a:t>
            </a:r>
          </a:p>
        </p:txBody>
      </p:sp>
      <p:sp>
        <p:nvSpPr>
          <p:cNvPr id="7" name="Slide Number Placeholder 6"/>
          <p:cNvSpPr>
            <a:spLocks noGrp="1"/>
          </p:cNvSpPr>
          <p:nvPr>
            <p:ph type="sldNum" sz="quarter" idx="12"/>
          </p:nvPr>
        </p:nvSpPr>
        <p:spPr/>
        <p:txBody>
          <a:bodyPr/>
          <a:lstStyle/>
          <a:p>
            <a:fld id="{F1CEF641-1A0A-4DA8-9C5E-3FD6EDBBAF4C}" type="slidenum">
              <a:rPr lang="en-US" smtClean="0"/>
              <a:t>‹#›</a:t>
            </a:fld>
            <a:endParaRPr lang="en-US"/>
          </a:p>
        </p:txBody>
      </p:sp>
    </p:spTree>
    <p:extLst>
      <p:ext uri="{BB962C8B-B14F-4D97-AF65-F5344CB8AC3E}">
        <p14:creationId xmlns:p14="http://schemas.microsoft.com/office/powerpoint/2010/main" val="247469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5CB228-124A-4CAE-B87F-F7FCBBBB26D1}" type="datetime1">
              <a:rPr lang="en-US" smtClean="0"/>
              <a:t>3/12/2018</a:t>
            </a:fld>
            <a:endParaRPr lang="en-US"/>
          </a:p>
        </p:txBody>
      </p:sp>
      <p:sp>
        <p:nvSpPr>
          <p:cNvPr id="8" name="Footer Placeholder 7"/>
          <p:cNvSpPr>
            <a:spLocks noGrp="1"/>
          </p:cNvSpPr>
          <p:nvPr>
            <p:ph type="ftr" sz="quarter" idx="11"/>
          </p:nvPr>
        </p:nvSpPr>
        <p:spPr/>
        <p:txBody>
          <a:bodyPr/>
          <a:lstStyle/>
          <a:p>
            <a:r>
              <a:rPr lang="en-US"/>
              <a:t>www.ipfkenya.or.ke</a:t>
            </a:r>
          </a:p>
        </p:txBody>
      </p:sp>
      <p:sp>
        <p:nvSpPr>
          <p:cNvPr id="9" name="Slide Number Placeholder 8"/>
          <p:cNvSpPr>
            <a:spLocks noGrp="1"/>
          </p:cNvSpPr>
          <p:nvPr>
            <p:ph type="sldNum" sz="quarter" idx="12"/>
          </p:nvPr>
        </p:nvSpPr>
        <p:spPr/>
        <p:txBody>
          <a:bodyPr/>
          <a:lstStyle/>
          <a:p>
            <a:fld id="{F1CEF641-1A0A-4DA8-9C5E-3FD6EDBBAF4C}" type="slidenum">
              <a:rPr lang="en-US" smtClean="0"/>
              <a:t>‹#›</a:t>
            </a:fld>
            <a:endParaRPr lang="en-US"/>
          </a:p>
        </p:txBody>
      </p:sp>
    </p:spTree>
    <p:extLst>
      <p:ext uri="{BB962C8B-B14F-4D97-AF65-F5344CB8AC3E}">
        <p14:creationId xmlns:p14="http://schemas.microsoft.com/office/powerpoint/2010/main" val="25147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D04A79-916F-486F-80F3-A1969045E776}" type="datetime1">
              <a:rPr lang="en-US" smtClean="0"/>
              <a:t>3/12/2018</a:t>
            </a:fld>
            <a:endParaRPr lang="en-US"/>
          </a:p>
        </p:txBody>
      </p:sp>
      <p:sp>
        <p:nvSpPr>
          <p:cNvPr id="4" name="Footer Placeholder 3"/>
          <p:cNvSpPr>
            <a:spLocks noGrp="1"/>
          </p:cNvSpPr>
          <p:nvPr>
            <p:ph type="ftr" sz="quarter" idx="11"/>
          </p:nvPr>
        </p:nvSpPr>
        <p:spPr/>
        <p:txBody>
          <a:bodyPr/>
          <a:lstStyle/>
          <a:p>
            <a:r>
              <a:rPr lang="en-US"/>
              <a:t>www.ipfkenya.or.ke</a:t>
            </a:r>
          </a:p>
        </p:txBody>
      </p:sp>
      <p:sp>
        <p:nvSpPr>
          <p:cNvPr id="5" name="Slide Number Placeholder 4"/>
          <p:cNvSpPr>
            <a:spLocks noGrp="1"/>
          </p:cNvSpPr>
          <p:nvPr>
            <p:ph type="sldNum" sz="quarter" idx="12"/>
          </p:nvPr>
        </p:nvSpPr>
        <p:spPr/>
        <p:txBody>
          <a:bodyPr/>
          <a:lstStyle/>
          <a:p>
            <a:fld id="{F1CEF641-1A0A-4DA8-9C5E-3FD6EDBBAF4C}" type="slidenum">
              <a:rPr lang="en-US" smtClean="0"/>
              <a:t>‹#›</a:t>
            </a:fld>
            <a:endParaRPr lang="en-US"/>
          </a:p>
        </p:txBody>
      </p:sp>
    </p:spTree>
    <p:extLst>
      <p:ext uri="{BB962C8B-B14F-4D97-AF65-F5344CB8AC3E}">
        <p14:creationId xmlns:p14="http://schemas.microsoft.com/office/powerpoint/2010/main" val="278838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56460-1CBD-4B8F-B441-570BE405D447}" type="datetime1">
              <a:rPr lang="en-US" smtClean="0"/>
              <a:t>3/12/2018</a:t>
            </a:fld>
            <a:endParaRPr lang="en-US"/>
          </a:p>
        </p:txBody>
      </p:sp>
      <p:sp>
        <p:nvSpPr>
          <p:cNvPr id="3" name="Footer Placeholder 2"/>
          <p:cNvSpPr>
            <a:spLocks noGrp="1"/>
          </p:cNvSpPr>
          <p:nvPr>
            <p:ph type="ftr" sz="quarter" idx="11"/>
          </p:nvPr>
        </p:nvSpPr>
        <p:spPr/>
        <p:txBody>
          <a:bodyPr/>
          <a:lstStyle/>
          <a:p>
            <a:r>
              <a:rPr lang="en-US"/>
              <a:t>www.ipfkenya.or.ke</a:t>
            </a:r>
          </a:p>
        </p:txBody>
      </p:sp>
      <p:sp>
        <p:nvSpPr>
          <p:cNvPr id="4" name="Slide Number Placeholder 3"/>
          <p:cNvSpPr>
            <a:spLocks noGrp="1"/>
          </p:cNvSpPr>
          <p:nvPr>
            <p:ph type="sldNum" sz="quarter" idx="12"/>
          </p:nvPr>
        </p:nvSpPr>
        <p:spPr/>
        <p:txBody>
          <a:bodyPr/>
          <a:lstStyle/>
          <a:p>
            <a:fld id="{F1CEF641-1A0A-4DA8-9C5E-3FD6EDBBAF4C}" type="slidenum">
              <a:rPr lang="en-US" smtClean="0"/>
              <a:t>‹#›</a:t>
            </a:fld>
            <a:endParaRPr lang="en-US"/>
          </a:p>
        </p:txBody>
      </p:sp>
    </p:spTree>
    <p:extLst>
      <p:ext uri="{BB962C8B-B14F-4D97-AF65-F5344CB8AC3E}">
        <p14:creationId xmlns:p14="http://schemas.microsoft.com/office/powerpoint/2010/main" val="51667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A1E9F7-A063-42EA-B376-360485BA0558}" type="datetime1">
              <a:rPr lang="en-US" smtClean="0"/>
              <a:t>3/12/2018</a:t>
            </a:fld>
            <a:endParaRPr lang="en-US"/>
          </a:p>
        </p:txBody>
      </p:sp>
      <p:sp>
        <p:nvSpPr>
          <p:cNvPr id="6" name="Footer Placeholder 5"/>
          <p:cNvSpPr>
            <a:spLocks noGrp="1"/>
          </p:cNvSpPr>
          <p:nvPr>
            <p:ph type="ftr" sz="quarter" idx="11"/>
          </p:nvPr>
        </p:nvSpPr>
        <p:spPr/>
        <p:txBody>
          <a:bodyPr/>
          <a:lstStyle/>
          <a:p>
            <a:r>
              <a:rPr lang="en-US"/>
              <a:t>www.ipfkenya.or.ke</a:t>
            </a:r>
          </a:p>
        </p:txBody>
      </p:sp>
      <p:sp>
        <p:nvSpPr>
          <p:cNvPr id="7" name="Slide Number Placeholder 6"/>
          <p:cNvSpPr>
            <a:spLocks noGrp="1"/>
          </p:cNvSpPr>
          <p:nvPr>
            <p:ph type="sldNum" sz="quarter" idx="12"/>
          </p:nvPr>
        </p:nvSpPr>
        <p:spPr/>
        <p:txBody>
          <a:bodyPr/>
          <a:lstStyle/>
          <a:p>
            <a:fld id="{F1CEF641-1A0A-4DA8-9C5E-3FD6EDBBAF4C}" type="slidenum">
              <a:rPr lang="en-US" smtClean="0"/>
              <a:t>‹#›</a:t>
            </a:fld>
            <a:endParaRPr lang="en-US"/>
          </a:p>
        </p:txBody>
      </p:sp>
    </p:spTree>
    <p:extLst>
      <p:ext uri="{BB962C8B-B14F-4D97-AF65-F5344CB8AC3E}">
        <p14:creationId xmlns:p14="http://schemas.microsoft.com/office/powerpoint/2010/main" val="256490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27694A-ED7D-423A-9EA8-0B9E8DB1DADE}" type="datetime1">
              <a:rPr lang="en-US" smtClean="0"/>
              <a:t>3/12/2018</a:t>
            </a:fld>
            <a:endParaRPr lang="en-US"/>
          </a:p>
        </p:txBody>
      </p:sp>
      <p:sp>
        <p:nvSpPr>
          <p:cNvPr id="6" name="Footer Placeholder 5"/>
          <p:cNvSpPr>
            <a:spLocks noGrp="1"/>
          </p:cNvSpPr>
          <p:nvPr>
            <p:ph type="ftr" sz="quarter" idx="11"/>
          </p:nvPr>
        </p:nvSpPr>
        <p:spPr/>
        <p:txBody>
          <a:bodyPr/>
          <a:lstStyle/>
          <a:p>
            <a:r>
              <a:rPr lang="en-US"/>
              <a:t>www.ipfkenya.or.ke</a:t>
            </a:r>
          </a:p>
        </p:txBody>
      </p:sp>
      <p:sp>
        <p:nvSpPr>
          <p:cNvPr id="7" name="Slide Number Placeholder 6"/>
          <p:cNvSpPr>
            <a:spLocks noGrp="1"/>
          </p:cNvSpPr>
          <p:nvPr>
            <p:ph type="sldNum" sz="quarter" idx="12"/>
          </p:nvPr>
        </p:nvSpPr>
        <p:spPr/>
        <p:txBody>
          <a:bodyPr/>
          <a:lstStyle/>
          <a:p>
            <a:fld id="{F1CEF641-1A0A-4DA8-9C5E-3FD6EDBBAF4C}" type="slidenum">
              <a:rPr lang="en-US" smtClean="0"/>
              <a:t>‹#›</a:t>
            </a:fld>
            <a:endParaRPr lang="en-US"/>
          </a:p>
        </p:txBody>
      </p:sp>
    </p:spTree>
    <p:extLst>
      <p:ext uri="{BB962C8B-B14F-4D97-AF65-F5344CB8AC3E}">
        <p14:creationId xmlns:p14="http://schemas.microsoft.com/office/powerpoint/2010/main" val="148637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CD251-CA94-4E6D-97D5-432DC38FF89B}" type="datetime1">
              <a:rPr lang="en-US" smtClean="0"/>
              <a:t>3/12/2018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www.ipfkenya.or.ke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EF641-1A0A-4DA8-9C5E-3FD6EDBBAF4C}" type="slidenum">
              <a:rPr lang="en-US" smtClean="0"/>
              <a:t>‹#›</a:t>
            </a:fld>
            <a:endParaRPr lang="en-US"/>
          </a:p>
        </p:txBody>
      </p:sp>
    </p:spTree>
    <p:extLst>
      <p:ext uri="{BB962C8B-B14F-4D97-AF65-F5344CB8AC3E}">
        <p14:creationId xmlns:p14="http://schemas.microsoft.com/office/powerpoint/2010/main" val="2326163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7988D-591C-4B5F-8FA5-C03D9A031AB1}" type="datetime1">
              <a:rPr lang="en-US" smtClean="0"/>
              <a:t>3/12/2018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www.ipfkenya.or.ke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C55E7-371B-47FD-AB85-9A3BFA79E06F}" type="slidenum">
              <a:rPr lang="en-US" smtClean="0"/>
              <a:t>‹#›</a:t>
            </a:fld>
            <a:endParaRPr lang="en-US"/>
          </a:p>
        </p:txBody>
      </p:sp>
    </p:spTree>
    <p:extLst>
      <p:ext uri="{BB962C8B-B14F-4D97-AF65-F5344CB8AC3E}">
        <p14:creationId xmlns:p14="http://schemas.microsoft.com/office/powerpoint/2010/main" val="2253761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4D5D2-98C1-490D-A2E8-D299C09EB401}" type="datetime1">
              <a:rPr lang="en-US" smtClean="0"/>
              <a:t>3/12/2018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www.ipfkenya.or.ke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A69CA-3CF9-4387-B85E-29E6C7D90A9A}" type="slidenum">
              <a:rPr lang="en-US" smtClean="0"/>
              <a:t>‹#›</a:t>
            </a:fld>
            <a:endParaRPr lang="en-US"/>
          </a:p>
        </p:txBody>
      </p:sp>
    </p:spTree>
    <p:extLst>
      <p:ext uri="{BB962C8B-B14F-4D97-AF65-F5344CB8AC3E}">
        <p14:creationId xmlns:p14="http://schemas.microsoft.com/office/powerpoint/2010/main" val="3778596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muraguri@ipfkenya.or.k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04800" y="762000"/>
            <a:ext cx="8534400" cy="4724400"/>
          </a:xfrm>
        </p:spPr>
        <p:txBody>
          <a:bodyPr/>
          <a:lstStyle/>
          <a:p>
            <a:r>
              <a:rPr lang="en-US" sz="2800" dirty="0"/>
              <a:t>FEEDBACK ON THE MOMBASA COUNTY FISCAL STRATEGY PAPER 2018</a:t>
            </a:r>
            <a:br>
              <a:rPr lang="en-US" sz="3600" dirty="0"/>
            </a:br>
            <a:br>
              <a:rPr lang="en-US" sz="3600" dirty="0"/>
            </a:br>
            <a:br>
              <a:rPr lang="en-US" sz="4800" dirty="0"/>
            </a:br>
            <a:r>
              <a:rPr lang="en-US" sz="4800" dirty="0"/>
              <a:t>			</a:t>
            </a:r>
            <a:r>
              <a:rPr lang="en-US" sz="2000" dirty="0"/>
              <a:t>		James Muraguri</a:t>
            </a:r>
            <a:br>
              <a:rPr lang="en-US" sz="2000" dirty="0"/>
            </a:br>
            <a:r>
              <a:rPr lang="en-US" sz="2000" dirty="0"/>
              <a:t>				   CEO, IPFK</a:t>
            </a:r>
            <a:br>
              <a:rPr lang="en-US" sz="2000" dirty="0"/>
            </a:br>
            <a:r>
              <a:rPr lang="en-US" sz="2000" dirty="0"/>
              <a:t>                                                            </a:t>
            </a:r>
            <a:r>
              <a:rPr lang="en-US" sz="2000" dirty="0">
                <a:hlinkClick r:id="rId3"/>
              </a:rPr>
              <a:t>jmuraguri@ipfkenya.or.ke</a:t>
            </a:r>
            <a:r>
              <a:rPr lang="en-US" sz="2000" dirty="0"/>
              <a:t> </a:t>
            </a:r>
            <a:endParaRPr lang="en-US" sz="4800" dirty="0"/>
          </a:p>
        </p:txBody>
      </p:sp>
    </p:spTree>
    <p:extLst>
      <p:ext uri="{BB962C8B-B14F-4D97-AF65-F5344CB8AC3E}">
        <p14:creationId xmlns:p14="http://schemas.microsoft.com/office/powerpoint/2010/main" val="425483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Revenue</a:t>
            </a:r>
            <a:endParaRPr lang="en-US" dirty="0"/>
          </a:p>
        </p:txBody>
      </p:sp>
      <p:sp>
        <p:nvSpPr>
          <p:cNvPr id="3" name="Content Placeholder 2"/>
          <p:cNvSpPr>
            <a:spLocks noGrp="1"/>
          </p:cNvSpPr>
          <p:nvPr>
            <p:ph idx="1"/>
          </p:nvPr>
        </p:nvSpPr>
        <p:spPr/>
        <p:txBody>
          <a:bodyPr/>
          <a:lstStyle/>
          <a:p>
            <a:pPr algn="just"/>
            <a:r>
              <a:rPr lang="en-US" dirty="0"/>
              <a:t>The county expected to raise Ksh3.5 billion in FY 2017/18.</a:t>
            </a:r>
          </a:p>
          <a:p>
            <a:pPr marL="0" indent="0" algn="just">
              <a:buNone/>
            </a:pPr>
            <a:endParaRPr lang="en-US" dirty="0"/>
          </a:p>
          <a:p>
            <a:pPr algn="just"/>
            <a:r>
              <a:rPr lang="en-US" dirty="0"/>
              <a:t>As at 30th December 2017, the county had collected </a:t>
            </a:r>
            <a:r>
              <a:rPr lang="en-US" sz="2800" dirty="0"/>
              <a:t>Ksh578, 260,262</a:t>
            </a:r>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10</a:t>
            </a:fld>
            <a:endParaRPr lang="en-US" dirty="0"/>
          </a:p>
        </p:txBody>
      </p:sp>
    </p:spTree>
    <p:extLst>
      <p:ext uri="{BB962C8B-B14F-4D97-AF65-F5344CB8AC3E}">
        <p14:creationId xmlns:p14="http://schemas.microsoft.com/office/powerpoint/2010/main" val="46422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Revenue</a:t>
            </a:r>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11</a:t>
            </a:fld>
            <a:endParaRPr lang="en-US" dirty="0"/>
          </a:p>
        </p:txBody>
      </p:sp>
      <p:pic>
        <p:nvPicPr>
          <p:cNvPr id="7" name="Content Placeholder 6"/>
          <p:cNvPicPr>
            <a:picLocks noGrp="1"/>
          </p:cNvPicPr>
          <p:nvPr>
            <p:ph idx="1"/>
          </p:nvPr>
        </p:nvPicPr>
        <p:blipFill rotWithShape="1">
          <a:blip r:embed="rId2"/>
          <a:srcRect l="20352" t="13113" r="21955" b="28164"/>
          <a:stretch/>
        </p:blipFill>
        <p:spPr bwMode="auto">
          <a:xfrm>
            <a:off x="818738" y="1601029"/>
            <a:ext cx="7506523" cy="42957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243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fontScale="90000"/>
          </a:bodyPr>
          <a:lstStyle/>
          <a:p>
            <a:br>
              <a:rPr lang="en-US" dirty="0"/>
            </a:br>
            <a:r>
              <a:rPr lang="en-US" sz="3100" dirty="0"/>
              <a:t>SECTOR DISTRIBUTION OF THE COUNTY BUDGET FY 2018/19</a:t>
            </a:r>
            <a:br>
              <a:rPr lang="en-US" dirty="0"/>
            </a:br>
            <a:endParaRPr lang="en-US" dirty="0"/>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12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4084425"/>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827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GB" dirty="0"/>
              <a:t>Health Department </a:t>
            </a:r>
            <a:endParaRPr lang="en-US" dirty="0"/>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13</a:t>
            </a:fld>
            <a:endParaRPr lang="en-US" dirty="0"/>
          </a:p>
        </p:txBody>
      </p:sp>
      <p:sp>
        <p:nvSpPr>
          <p:cNvPr id="3" name="Content Placeholder 2"/>
          <p:cNvSpPr>
            <a:spLocks noGrp="1"/>
          </p:cNvSpPr>
          <p:nvPr>
            <p:ph idx="1"/>
          </p:nvPr>
        </p:nvSpPr>
        <p:spPr>
          <a:xfrm>
            <a:off x="304800" y="1524000"/>
            <a:ext cx="8382000" cy="4602163"/>
          </a:xfrm>
        </p:spPr>
        <p:txBody>
          <a:bodyPr/>
          <a:lstStyle/>
          <a:p>
            <a:pPr algn="just"/>
            <a:r>
              <a:rPr lang="en-US" dirty="0"/>
              <a:t>The department has been allocated Kshs3,155,800,846 in FY 2018/2019. The allocation consists of 24.3% of the total county budget.</a:t>
            </a:r>
          </a:p>
          <a:p>
            <a:pPr algn="just"/>
            <a:r>
              <a:rPr lang="en-US" dirty="0"/>
              <a:t>The CFSP is not clear on the </a:t>
            </a:r>
            <a:r>
              <a:rPr lang="en-US" dirty="0" err="1"/>
              <a:t>programmes</a:t>
            </a:r>
            <a:r>
              <a:rPr lang="en-US" dirty="0"/>
              <a:t> under the health Department as well as allocations thereof.</a:t>
            </a:r>
            <a:endParaRPr lang="en-GB" dirty="0"/>
          </a:p>
        </p:txBody>
      </p:sp>
    </p:spTree>
    <p:extLst>
      <p:ext uri="{BB962C8B-B14F-4D97-AF65-F5344CB8AC3E}">
        <p14:creationId xmlns:p14="http://schemas.microsoft.com/office/powerpoint/2010/main" val="218742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PRIORITIES</a:t>
            </a:r>
            <a:endParaRPr lang="en-US" dirty="0"/>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14</a:t>
            </a:fld>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542" t="38727" r="33660" b="16225"/>
          <a:stretch/>
        </p:blipFill>
        <p:spPr bwMode="auto">
          <a:xfrm>
            <a:off x="381000" y="1524000"/>
            <a:ext cx="825958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30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sng" dirty="0"/>
            </a:br>
            <a:r>
              <a:rPr lang="en-US" u="sng" dirty="0"/>
              <a:t>Public Participation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County reports that various stakeholders were consulted in the preparation of the CFSP.</a:t>
            </a:r>
          </a:p>
          <a:p>
            <a:pPr algn="just"/>
            <a:r>
              <a:rPr lang="en-US" dirty="0"/>
              <a:t>There was as also an invite in the local dailies which was followed by mobile public address systems to sensitize the citizens to attend the forum.</a:t>
            </a:r>
          </a:p>
          <a:p>
            <a:pPr algn="just"/>
            <a:r>
              <a:rPr lang="en-US" dirty="0"/>
              <a:t>It is however not clear if and how the views of the different stakeholders were considered in the CFSP.</a:t>
            </a:r>
          </a:p>
          <a:p>
            <a:pPr marL="0" indent="0" algn="just">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15</a:t>
            </a:fld>
            <a:endParaRPr lang="en-US" dirty="0"/>
          </a:p>
        </p:txBody>
      </p:sp>
    </p:spTree>
    <p:extLst>
      <p:ext uri="{BB962C8B-B14F-4D97-AF65-F5344CB8AC3E}">
        <p14:creationId xmlns:p14="http://schemas.microsoft.com/office/powerpoint/2010/main" val="10424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a:t>CONCLUSION and RECOMMENDATION:</a:t>
            </a:r>
            <a:endParaRPr lang="en-US" sz="3200" dirty="0"/>
          </a:p>
        </p:txBody>
      </p:sp>
      <p:sp>
        <p:nvSpPr>
          <p:cNvPr id="3" name="Content Placeholder 2"/>
          <p:cNvSpPr>
            <a:spLocks noGrp="1"/>
          </p:cNvSpPr>
          <p:nvPr>
            <p:ph idx="1"/>
          </p:nvPr>
        </p:nvSpPr>
        <p:spPr/>
        <p:txBody>
          <a:bodyPr>
            <a:normAutofit lnSpcReduction="10000"/>
          </a:bodyPr>
          <a:lstStyle/>
          <a:p>
            <a:r>
              <a:rPr lang="en-US" dirty="0"/>
              <a:t>Continuous allocation of resources based on equality does not provide for equitable distribution of public resources </a:t>
            </a:r>
          </a:p>
          <a:p>
            <a:pPr lvl="1"/>
            <a:r>
              <a:rPr lang="en-GB" dirty="0"/>
              <a:t>T</a:t>
            </a:r>
            <a:r>
              <a:rPr lang="en-US" dirty="0"/>
              <a:t>here is need for the county to consider proper and scientific means of distributing resources across the county</a:t>
            </a:r>
          </a:p>
          <a:p>
            <a:pPr lvl="1"/>
            <a:r>
              <a:rPr lang="en-GB" dirty="0"/>
              <a:t>T</a:t>
            </a:r>
            <a:r>
              <a:rPr lang="en-US" dirty="0"/>
              <a:t>he county should request for proper audit of the bursary fund to identify areas of improvement including wards that are not fully utilizing resources and make appropriate recommendations.</a:t>
            </a:r>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16</a:t>
            </a:fld>
            <a:endParaRPr lang="en-US" dirty="0"/>
          </a:p>
        </p:txBody>
      </p:sp>
    </p:spTree>
    <p:extLst>
      <p:ext uri="{BB962C8B-B14F-4D97-AF65-F5344CB8AC3E}">
        <p14:creationId xmlns:p14="http://schemas.microsoft.com/office/powerpoint/2010/main" val="285398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r>
              <a:rPr lang="en-US" sz="3200" u="sng" dirty="0"/>
              <a:t>CONCLUSION and RECOMMENDATION:</a:t>
            </a:r>
            <a:endParaRPr lang="en-US" sz="3200" dirty="0"/>
          </a:p>
        </p:txBody>
      </p:sp>
      <p:sp>
        <p:nvSpPr>
          <p:cNvPr id="3" name="Content Placeholder 2"/>
          <p:cNvSpPr>
            <a:spLocks noGrp="1"/>
          </p:cNvSpPr>
          <p:nvPr>
            <p:ph idx="1"/>
          </p:nvPr>
        </p:nvSpPr>
        <p:spPr/>
        <p:txBody>
          <a:bodyPr>
            <a:normAutofit/>
          </a:bodyPr>
          <a:lstStyle/>
          <a:p>
            <a:pPr algn="just"/>
            <a:r>
              <a:rPr lang="en-GB" dirty="0"/>
              <a:t>The county should adopt a program-based format in the sector allocations e.g. the Health sector, the CFSP should have broken down its expenditure into programs such as administrative, preventive and curative measure </a:t>
            </a:r>
            <a:endParaRPr lang="en-US" dirty="0"/>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17</a:t>
            </a:fld>
            <a:endParaRPr lang="en-US" dirty="0"/>
          </a:p>
        </p:txBody>
      </p:sp>
    </p:spTree>
    <p:extLst>
      <p:ext uri="{BB962C8B-B14F-4D97-AF65-F5344CB8AC3E}">
        <p14:creationId xmlns:p14="http://schemas.microsoft.com/office/powerpoint/2010/main" val="252537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4286-DB17-416C-8132-3F382C5454A1}"/>
              </a:ext>
            </a:extLst>
          </p:cNvPr>
          <p:cNvSpPr>
            <a:spLocks noGrp="1"/>
          </p:cNvSpPr>
          <p:nvPr>
            <p:ph type="title"/>
          </p:nvPr>
        </p:nvSpPr>
        <p:spPr/>
        <p:txBody>
          <a:bodyPr>
            <a:noAutofit/>
          </a:bodyPr>
          <a:lstStyle/>
          <a:p>
            <a:r>
              <a:rPr lang="en-US" sz="3200" u="sng" dirty="0"/>
              <a:t>CONCLUSION and RECOMMENDATION</a:t>
            </a:r>
            <a:endParaRPr lang="en-US" sz="3200" dirty="0"/>
          </a:p>
        </p:txBody>
      </p:sp>
      <p:sp>
        <p:nvSpPr>
          <p:cNvPr id="3" name="Content Placeholder 2">
            <a:extLst>
              <a:ext uri="{FF2B5EF4-FFF2-40B4-BE49-F238E27FC236}">
                <a16:creationId xmlns:a16="http://schemas.microsoft.com/office/drawing/2014/main" id="{CA4AA317-8873-46F4-8243-87EDE165ECF8}"/>
              </a:ext>
            </a:extLst>
          </p:cNvPr>
          <p:cNvSpPr>
            <a:spLocks noGrp="1"/>
          </p:cNvSpPr>
          <p:nvPr>
            <p:ph idx="1"/>
          </p:nvPr>
        </p:nvSpPr>
        <p:spPr/>
        <p:txBody>
          <a:bodyPr/>
          <a:lstStyle/>
          <a:p>
            <a:pPr algn="just"/>
            <a:r>
              <a:rPr lang="en-US" dirty="0"/>
              <a:t>Cross- County short and long term interventions should be adequately financing.( para 56). Outbreak of diseases like </a:t>
            </a:r>
            <a:r>
              <a:rPr lang="en-US" dirty="0" err="1"/>
              <a:t>Chikunyanga</a:t>
            </a:r>
            <a:r>
              <a:rPr lang="en-US" dirty="0"/>
              <a:t> and malaria require joint efforts. The CFSP 2018 does not address how this will be handled based on 2017 lessons. Uniqueness of Mombasa due to coastal resort status. </a:t>
            </a:r>
          </a:p>
          <a:p>
            <a:endParaRPr lang="en-US" dirty="0"/>
          </a:p>
        </p:txBody>
      </p:sp>
      <p:sp>
        <p:nvSpPr>
          <p:cNvPr id="4" name="Date Placeholder 3">
            <a:extLst>
              <a:ext uri="{FF2B5EF4-FFF2-40B4-BE49-F238E27FC236}">
                <a16:creationId xmlns:a16="http://schemas.microsoft.com/office/drawing/2014/main" id="{755D45AD-5732-432B-8198-E5DE80CB6630}"/>
              </a:ext>
            </a:extLst>
          </p:cNvPr>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a:extLst>
              <a:ext uri="{FF2B5EF4-FFF2-40B4-BE49-F238E27FC236}">
                <a16:creationId xmlns:a16="http://schemas.microsoft.com/office/drawing/2014/main" id="{3D7541E8-00D1-4231-B95C-609BE0868863}"/>
              </a:ext>
            </a:extLst>
          </p:cNvPr>
          <p:cNvSpPr>
            <a:spLocks noGrp="1"/>
          </p:cNvSpPr>
          <p:nvPr>
            <p:ph type="sldNum" sz="quarter" idx="12"/>
          </p:nvPr>
        </p:nvSpPr>
        <p:spPr/>
        <p:txBody>
          <a:bodyPr/>
          <a:lstStyle/>
          <a:p>
            <a:fld id="{F1CEF641-1A0A-4DA8-9C5E-3FD6EDBBAF4C}" type="slidenum">
              <a:rPr lang="en-US" smtClean="0"/>
              <a:pPr/>
              <a:t>18</a:t>
            </a:fld>
            <a:endParaRPr lang="en-US" dirty="0"/>
          </a:p>
        </p:txBody>
      </p:sp>
    </p:spTree>
    <p:extLst>
      <p:ext uri="{BB962C8B-B14F-4D97-AF65-F5344CB8AC3E}">
        <p14:creationId xmlns:p14="http://schemas.microsoft.com/office/powerpoint/2010/main" val="317152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a:bodyPr>
          <a:lstStyle/>
          <a:p>
            <a:r>
              <a:rPr lang="en-US" sz="3200" u="sng" dirty="0"/>
              <a:t>CONCLUSION and RECOMMENDATION:</a:t>
            </a:r>
            <a:endParaRPr lang="en-US" sz="3200" dirty="0"/>
          </a:p>
        </p:txBody>
      </p:sp>
      <p:sp>
        <p:nvSpPr>
          <p:cNvPr id="3" name="Content Placeholder 2"/>
          <p:cNvSpPr>
            <a:spLocks noGrp="1"/>
          </p:cNvSpPr>
          <p:nvPr>
            <p:ph idx="1"/>
          </p:nvPr>
        </p:nvSpPr>
        <p:spPr/>
        <p:txBody>
          <a:bodyPr/>
          <a:lstStyle/>
          <a:p>
            <a:pPr algn="just"/>
            <a:endParaRPr lang="en-GB" dirty="0"/>
          </a:p>
          <a:p>
            <a:pPr algn="just"/>
            <a:r>
              <a:rPr lang="en-GB" dirty="0"/>
              <a:t>Availability of prior financial year’s data  is important in funds allocation with respect to making informed decisions</a:t>
            </a:r>
          </a:p>
          <a:p>
            <a:pPr algn="just"/>
            <a:r>
              <a:rPr lang="en-US" dirty="0"/>
              <a:t>The county should strive to set realistic revenue targets to guide their expenditures</a:t>
            </a:r>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19</a:t>
            </a:fld>
            <a:endParaRPr lang="en-US" dirty="0"/>
          </a:p>
        </p:txBody>
      </p:sp>
    </p:spTree>
    <p:extLst>
      <p:ext uri="{BB962C8B-B14F-4D97-AF65-F5344CB8AC3E}">
        <p14:creationId xmlns:p14="http://schemas.microsoft.com/office/powerpoint/2010/main" val="220137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Key Decisions for the CFSP 2018</a:t>
            </a:r>
            <a:endParaRPr lang="en-GB" sz="3200" dirty="0"/>
          </a:p>
        </p:txBody>
      </p:sp>
      <p:sp>
        <p:nvSpPr>
          <p:cNvPr id="3" name="Content Placeholder 2"/>
          <p:cNvSpPr>
            <a:spLocks noGrp="1"/>
          </p:cNvSpPr>
          <p:nvPr>
            <p:ph idx="1"/>
          </p:nvPr>
        </p:nvSpPr>
        <p:spPr/>
        <p:txBody>
          <a:bodyPr/>
          <a:lstStyle/>
          <a:p>
            <a:r>
              <a:rPr lang="en-US" dirty="0"/>
              <a:t>The sector distribution of the budget</a:t>
            </a:r>
            <a:endParaRPr lang="en-GB" dirty="0"/>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2</a:t>
            </a:fld>
            <a:endParaRPr lang="en-US" dirty="0"/>
          </a:p>
        </p:txBody>
      </p:sp>
      <p:graphicFrame>
        <p:nvGraphicFramePr>
          <p:cNvPr id="7" name="Chart 6"/>
          <p:cNvGraphicFramePr/>
          <p:nvPr>
            <p:extLst>
              <p:ext uri="{D42A27DB-BD31-4B8C-83A1-F6EECF244321}">
                <p14:modId xmlns:p14="http://schemas.microsoft.com/office/powerpoint/2010/main" val="274222298"/>
              </p:ext>
            </p:extLst>
          </p:nvPr>
        </p:nvGraphicFramePr>
        <p:xfrm>
          <a:off x="1600200" y="1905000"/>
          <a:ext cx="6019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39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rmAutofit/>
          </a:bodyPr>
          <a:lstStyle/>
          <a:p>
            <a:r>
              <a:rPr lang="en-US" sz="3200" u="sng" dirty="0"/>
              <a:t>CONCLUSION and RECOMMENDATION</a:t>
            </a:r>
            <a:r>
              <a:rPr lang="en-US" u="sng" dirty="0"/>
              <a:t>:</a:t>
            </a:r>
            <a:endParaRPr lang="en-US" dirty="0"/>
          </a:p>
        </p:txBody>
      </p:sp>
      <p:sp>
        <p:nvSpPr>
          <p:cNvPr id="3" name="Content Placeholder 2"/>
          <p:cNvSpPr>
            <a:spLocks noGrp="1"/>
          </p:cNvSpPr>
          <p:nvPr>
            <p:ph idx="1"/>
          </p:nvPr>
        </p:nvSpPr>
        <p:spPr/>
        <p:txBody>
          <a:bodyPr>
            <a:normAutofit/>
          </a:bodyPr>
          <a:lstStyle/>
          <a:p>
            <a:pPr algn="just"/>
            <a:endParaRPr lang="en-US" dirty="0"/>
          </a:p>
          <a:p>
            <a:pPr algn="just"/>
            <a:r>
              <a:rPr lang="en-US" dirty="0"/>
              <a:t>County budget implementation reports not available to the public and on time. </a:t>
            </a:r>
          </a:p>
          <a:p>
            <a:pPr lvl="1" algn="just"/>
            <a:r>
              <a:rPr lang="en-US" dirty="0"/>
              <a:t>An affront to Section 166 (4) (a) of the PFM Act 2012 which requires the county treasury to “not later than one month after the end of each quarter, consolidate the quarterly reports and submit them to the county assembly;”</a:t>
            </a:r>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20</a:t>
            </a:fld>
            <a:endParaRPr lang="en-US" dirty="0"/>
          </a:p>
        </p:txBody>
      </p:sp>
    </p:spTree>
    <p:extLst>
      <p:ext uri="{BB962C8B-B14F-4D97-AF65-F5344CB8AC3E}">
        <p14:creationId xmlns:p14="http://schemas.microsoft.com/office/powerpoint/2010/main" val="165090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3CB8-200C-4062-AAAF-BE7B7FD795BC}"/>
              </a:ext>
            </a:extLst>
          </p:cNvPr>
          <p:cNvSpPr>
            <a:spLocks noGrp="1"/>
          </p:cNvSpPr>
          <p:nvPr>
            <p:ph type="title"/>
          </p:nvPr>
        </p:nvSpPr>
        <p:spPr/>
        <p:txBody>
          <a:bodyPr>
            <a:normAutofit fontScale="90000"/>
          </a:bodyPr>
          <a:lstStyle/>
          <a:p>
            <a:r>
              <a:rPr lang="en-US" u="sng" dirty="0"/>
              <a:t>CONCLUSION and RECOMMENDATION:</a:t>
            </a:r>
            <a:endParaRPr lang="en-US" dirty="0"/>
          </a:p>
        </p:txBody>
      </p:sp>
      <p:sp>
        <p:nvSpPr>
          <p:cNvPr id="3" name="Content Placeholder 2">
            <a:extLst>
              <a:ext uri="{FF2B5EF4-FFF2-40B4-BE49-F238E27FC236}">
                <a16:creationId xmlns:a16="http://schemas.microsoft.com/office/drawing/2014/main" id="{201DC0F8-49FD-48E8-9487-2E86164D40F5}"/>
              </a:ext>
            </a:extLst>
          </p:cNvPr>
          <p:cNvSpPr>
            <a:spLocks noGrp="1"/>
          </p:cNvSpPr>
          <p:nvPr>
            <p:ph idx="1"/>
          </p:nvPr>
        </p:nvSpPr>
        <p:spPr/>
        <p:txBody>
          <a:bodyPr/>
          <a:lstStyle/>
          <a:p>
            <a:r>
              <a:rPr lang="en-US" dirty="0"/>
              <a:t>Need to Prepare of citizens budget as required by PFM Act 2012 ( county government regulations)</a:t>
            </a:r>
          </a:p>
        </p:txBody>
      </p:sp>
      <p:sp>
        <p:nvSpPr>
          <p:cNvPr id="4" name="Date Placeholder 3">
            <a:extLst>
              <a:ext uri="{FF2B5EF4-FFF2-40B4-BE49-F238E27FC236}">
                <a16:creationId xmlns:a16="http://schemas.microsoft.com/office/drawing/2014/main" id="{7D66F84B-D95A-4AC5-9426-B7C7987E3F5C}"/>
              </a:ext>
            </a:extLst>
          </p:cNvPr>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a:extLst>
              <a:ext uri="{FF2B5EF4-FFF2-40B4-BE49-F238E27FC236}">
                <a16:creationId xmlns:a16="http://schemas.microsoft.com/office/drawing/2014/main" id="{4E8AAC20-A555-4C1B-84AD-5A01E070CB0E}"/>
              </a:ext>
            </a:extLst>
          </p:cNvPr>
          <p:cNvSpPr>
            <a:spLocks noGrp="1"/>
          </p:cNvSpPr>
          <p:nvPr>
            <p:ph type="sldNum" sz="quarter" idx="12"/>
          </p:nvPr>
        </p:nvSpPr>
        <p:spPr/>
        <p:txBody>
          <a:bodyPr/>
          <a:lstStyle/>
          <a:p>
            <a:fld id="{F1CEF641-1A0A-4DA8-9C5E-3FD6EDBBAF4C}" type="slidenum">
              <a:rPr lang="en-US" smtClean="0"/>
              <a:pPr/>
              <a:t>21</a:t>
            </a:fld>
            <a:endParaRPr lang="en-US" dirty="0"/>
          </a:p>
        </p:txBody>
      </p:sp>
    </p:spTree>
    <p:extLst>
      <p:ext uri="{BB962C8B-B14F-4D97-AF65-F5344CB8AC3E}">
        <p14:creationId xmlns:p14="http://schemas.microsoft.com/office/powerpoint/2010/main" val="19176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85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dirty="0"/>
            </a:br>
            <a:br>
              <a:rPr lang="en-US" sz="3200" dirty="0"/>
            </a:br>
            <a:r>
              <a:rPr lang="en-US" sz="3200" dirty="0"/>
              <a:t>Key Decisions for the CFSP 2018</a:t>
            </a:r>
            <a:endParaRPr lang="en-GB" sz="3200" dirty="0"/>
          </a:p>
        </p:txBody>
      </p:sp>
      <p:sp>
        <p:nvSpPr>
          <p:cNvPr id="3" name="Content Placeholder 2"/>
          <p:cNvSpPr>
            <a:spLocks noGrp="1"/>
          </p:cNvSpPr>
          <p:nvPr>
            <p:ph idx="1"/>
          </p:nvPr>
        </p:nvSpPr>
        <p:spPr/>
        <p:txBody>
          <a:bodyPr>
            <a:normAutofit/>
          </a:bodyPr>
          <a:lstStyle/>
          <a:p>
            <a:r>
              <a:rPr lang="en-US" dirty="0"/>
              <a:t>How government is dealing with challenges in budget implementation</a:t>
            </a:r>
          </a:p>
          <a:p>
            <a:pPr>
              <a:buFont typeface="Wingdings" pitchFamily="2" charset="2"/>
              <a:buChar char="q"/>
            </a:pPr>
            <a:r>
              <a:rPr lang="en-US" sz="2400" dirty="0"/>
              <a:t>Low revenue collection is a challenge in the budget implementation. </a:t>
            </a:r>
            <a:r>
              <a:rPr lang="en-US" sz="2400" i="1" dirty="0"/>
              <a:t>The county will address this by :</a:t>
            </a:r>
          </a:p>
          <a:p>
            <a:pPr>
              <a:buFont typeface="Wingdings" pitchFamily="2" charset="2"/>
              <a:buChar char="Ø"/>
            </a:pPr>
            <a:r>
              <a:rPr lang="en-US" sz="2400" i="1" dirty="0"/>
              <a:t>mapping new sources of revenue for example betting and gaming, liquor licensing</a:t>
            </a:r>
          </a:p>
          <a:p>
            <a:pPr>
              <a:buFont typeface="Wingdings" pitchFamily="2" charset="2"/>
              <a:buChar char="Ø"/>
            </a:pPr>
            <a:r>
              <a:rPr lang="en-US" sz="2400" i="1" dirty="0"/>
              <a:t>automation of revenue collection </a:t>
            </a:r>
          </a:p>
          <a:p>
            <a:pPr>
              <a:buFont typeface="Wingdings" pitchFamily="2" charset="2"/>
              <a:buChar char="Ø"/>
            </a:pPr>
            <a:r>
              <a:rPr lang="en-US" sz="2400" i="1" dirty="0"/>
              <a:t>the monitoring of the revenue points. </a:t>
            </a:r>
          </a:p>
          <a:p>
            <a:pPr>
              <a:buFont typeface="Wingdings" pitchFamily="2" charset="2"/>
              <a:buChar char="Ø"/>
            </a:pPr>
            <a:r>
              <a:rPr lang="en-US" sz="2400" i="1" dirty="0"/>
              <a:t>Decentralization of revenue collection at the sub- county and ward levels.</a:t>
            </a:r>
            <a:endParaRPr lang="en-GB" sz="2400" i="1" dirty="0"/>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3</a:t>
            </a:fld>
            <a:endParaRPr lang="en-US" dirty="0"/>
          </a:p>
        </p:txBody>
      </p:sp>
    </p:spTree>
    <p:extLst>
      <p:ext uri="{BB962C8B-B14F-4D97-AF65-F5344CB8AC3E}">
        <p14:creationId xmlns:p14="http://schemas.microsoft.com/office/powerpoint/2010/main" val="207765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u="sng" dirty="0"/>
              <a:t>Key findings</a:t>
            </a:r>
            <a:endParaRPr lang="en-US" dirty="0"/>
          </a:p>
        </p:txBody>
      </p:sp>
      <p:sp>
        <p:nvSpPr>
          <p:cNvPr id="3" name="Content Placeholder 2"/>
          <p:cNvSpPr>
            <a:spLocks noGrp="1"/>
          </p:cNvSpPr>
          <p:nvPr>
            <p:ph idx="1"/>
          </p:nvPr>
        </p:nvSpPr>
        <p:spPr/>
        <p:txBody>
          <a:bodyPr>
            <a:normAutofit/>
          </a:bodyPr>
          <a:lstStyle/>
          <a:p>
            <a:pPr lvl="0" algn="just" fontAlgn="base"/>
            <a:endParaRPr lang="en-US" dirty="0"/>
          </a:p>
          <a:p>
            <a:pPr algn="just"/>
            <a:endParaRPr lang="en-US" b="0" dirty="0"/>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4</a:t>
            </a:fld>
            <a:endParaRPr lang="en-US" dirty="0"/>
          </a:p>
        </p:txBody>
      </p:sp>
      <p:sp>
        <p:nvSpPr>
          <p:cNvPr id="6" name="Content Placeholder 2"/>
          <p:cNvSpPr txBox="1">
            <a:spLocks/>
          </p:cNvSpPr>
          <p:nvPr/>
        </p:nvSpPr>
        <p:spPr>
          <a:xfrm>
            <a:off x="609600" y="1417637"/>
            <a:ext cx="8229600" cy="475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rgbClr val="0070C0"/>
                </a:solidFill>
                <a:latin typeface="Tahoma" panose="020B0604030504040204" pitchFamily="34" charset="0"/>
                <a:ea typeface="+mn-ea"/>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400" b="1" kern="1200">
                <a:solidFill>
                  <a:schemeClr val="tx1"/>
                </a:solidFill>
                <a:latin typeface="Tahoma" panose="020B0604030504040204" pitchFamily="34" charset="0"/>
                <a:ea typeface="+mn-ea"/>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b="0" kern="1200">
                <a:solidFill>
                  <a:schemeClr val="tx1"/>
                </a:solidFill>
                <a:latin typeface="Tahoma" panose="020B0604030504040204" pitchFamily="34" charset="0"/>
                <a:ea typeface="+mn-ea"/>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mn-ea"/>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mn-ea"/>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a:t>Expenditure pressures relate to the rising wage bill resulting from personnel emoluments (para 29)</a:t>
            </a:r>
          </a:p>
          <a:p>
            <a:pPr marL="0" indent="0" algn="just">
              <a:buNone/>
            </a:pPr>
            <a:endParaRPr lang="en-US" sz="2400" dirty="0"/>
          </a:p>
          <a:p>
            <a:pPr algn="just"/>
            <a:r>
              <a:rPr lang="en-US" sz="2400" dirty="0"/>
              <a:t>No clear solution to address the identified challenges: Wage bill ((para 78), shortfall in revenue, pending bill ( statutory deductions)</a:t>
            </a:r>
          </a:p>
          <a:p>
            <a:pPr algn="just"/>
            <a:endParaRPr lang="en-US" sz="2400" dirty="0"/>
          </a:p>
          <a:p>
            <a:pPr algn="just"/>
            <a:r>
              <a:rPr lang="en-US" sz="2400" dirty="0"/>
              <a:t>In tight operating environment, compliance to statutory deadlines has been achieved on the CFSP submission deadline</a:t>
            </a:r>
          </a:p>
          <a:p>
            <a:pPr algn="just"/>
            <a:endParaRPr lang="en-US" sz="2400" dirty="0"/>
          </a:p>
        </p:txBody>
      </p:sp>
    </p:spTree>
    <p:extLst>
      <p:ext uri="{BB962C8B-B14F-4D97-AF65-F5344CB8AC3E}">
        <p14:creationId xmlns:p14="http://schemas.microsoft.com/office/powerpoint/2010/main" val="197784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BAB-A58C-4D5A-9C99-6A0D1770044F}"/>
              </a:ext>
            </a:extLst>
          </p:cNvPr>
          <p:cNvSpPr>
            <a:spLocks noGrp="1"/>
          </p:cNvSpPr>
          <p:nvPr>
            <p:ph type="title"/>
          </p:nvPr>
        </p:nvSpPr>
        <p:spPr/>
        <p:txBody>
          <a:bodyPr/>
          <a:lstStyle/>
          <a:p>
            <a:r>
              <a:rPr lang="en-US" dirty="0"/>
              <a:t>Key findings</a:t>
            </a:r>
          </a:p>
        </p:txBody>
      </p:sp>
      <p:sp>
        <p:nvSpPr>
          <p:cNvPr id="3" name="Content Placeholder 2">
            <a:extLst>
              <a:ext uri="{FF2B5EF4-FFF2-40B4-BE49-F238E27FC236}">
                <a16:creationId xmlns:a16="http://schemas.microsoft.com/office/drawing/2014/main" id="{95C6807C-2AD9-4CB8-B10A-65A3E03D340D}"/>
              </a:ext>
            </a:extLst>
          </p:cNvPr>
          <p:cNvSpPr>
            <a:spLocks noGrp="1"/>
          </p:cNvSpPr>
          <p:nvPr>
            <p:ph idx="1"/>
          </p:nvPr>
        </p:nvSpPr>
        <p:spPr/>
        <p:txBody>
          <a:bodyPr>
            <a:normAutofit fontScale="85000" lnSpcReduction="10000"/>
          </a:bodyPr>
          <a:lstStyle/>
          <a:p>
            <a:pPr algn="just"/>
            <a:r>
              <a:rPr lang="en-US" dirty="0"/>
              <a:t>Frequent downing of Integrated Financial Management Information (IFMIS) to the main server at the National Treasury. (para 30)</a:t>
            </a:r>
          </a:p>
          <a:p>
            <a:pPr algn="just"/>
            <a:endParaRPr lang="en-US" dirty="0"/>
          </a:p>
          <a:p>
            <a:pPr algn="just"/>
            <a:r>
              <a:rPr lang="en-US" dirty="0"/>
              <a:t>Inability to know if previous BAC committee recommendations have been implemented.</a:t>
            </a:r>
          </a:p>
          <a:p>
            <a:pPr marL="0" indent="0" algn="just">
              <a:buNone/>
            </a:pPr>
            <a:endParaRPr lang="en-US" dirty="0"/>
          </a:p>
          <a:p>
            <a:pPr algn="just"/>
            <a:r>
              <a:rPr lang="en-US" dirty="0"/>
              <a:t>Non adherence to budget preparation and implementation guidelines by departments (para 31)</a:t>
            </a:r>
          </a:p>
          <a:p>
            <a:endParaRPr lang="en-US" dirty="0"/>
          </a:p>
        </p:txBody>
      </p:sp>
      <p:sp>
        <p:nvSpPr>
          <p:cNvPr id="4" name="Date Placeholder 3">
            <a:extLst>
              <a:ext uri="{FF2B5EF4-FFF2-40B4-BE49-F238E27FC236}">
                <a16:creationId xmlns:a16="http://schemas.microsoft.com/office/drawing/2014/main" id="{29BF70B9-664C-4B92-818F-397564709E83}"/>
              </a:ext>
            </a:extLst>
          </p:cNvPr>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a:extLst>
              <a:ext uri="{FF2B5EF4-FFF2-40B4-BE49-F238E27FC236}">
                <a16:creationId xmlns:a16="http://schemas.microsoft.com/office/drawing/2014/main" id="{67C86729-A9D0-436C-A754-6C127DCF3BE6}"/>
              </a:ext>
            </a:extLst>
          </p:cNvPr>
          <p:cNvSpPr>
            <a:spLocks noGrp="1"/>
          </p:cNvSpPr>
          <p:nvPr>
            <p:ph type="sldNum" sz="quarter" idx="12"/>
          </p:nvPr>
        </p:nvSpPr>
        <p:spPr/>
        <p:txBody>
          <a:bodyPr/>
          <a:lstStyle/>
          <a:p>
            <a:fld id="{F1CEF641-1A0A-4DA8-9C5E-3FD6EDBBAF4C}" type="slidenum">
              <a:rPr lang="en-US" smtClean="0"/>
              <a:pPr/>
              <a:t>5</a:t>
            </a:fld>
            <a:endParaRPr lang="en-US" dirty="0"/>
          </a:p>
        </p:txBody>
      </p:sp>
    </p:spTree>
    <p:extLst>
      <p:ext uri="{BB962C8B-B14F-4D97-AF65-F5344CB8AC3E}">
        <p14:creationId xmlns:p14="http://schemas.microsoft.com/office/powerpoint/2010/main" val="125944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E653-2AB0-4AFD-9002-3032B48DCF92}"/>
              </a:ext>
            </a:extLst>
          </p:cNvPr>
          <p:cNvSpPr>
            <a:spLocks noGrp="1"/>
          </p:cNvSpPr>
          <p:nvPr>
            <p:ph type="title"/>
          </p:nvPr>
        </p:nvSpPr>
        <p:spPr/>
        <p:txBody>
          <a:bodyPr>
            <a:normAutofit fontScale="90000"/>
          </a:bodyPr>
          <a:lstStyle/>
          <a:p>
            <a:r>
              <a:rPr lang="en-US" dirty="0"/>
              <a:t>Key findings</a:t>
            </a:r>
            <a:br>
              <a:rPr lang="en-US" dirty="0"/>
            </a:br>
            <a:endParaRPr lang="en-US" dirty="0"/>
          </a:p>
        </p:txBody>
      </p:sp>
      <p:sp>
        <p:nvSpPr>
          <p:cNvPr id="3" name="Content Placeholder 2">
            <a:extLst>
              <a:ext uri="{FF2B5EF4-FFF2-40B4-BE49-F238E27FC236}">
                <a16:creationId xmlns:a16="http://schemas.microsoft.com/office/drawing/2014/main" id="{E162340C-C77F-4996-A027-E77E7E2DDB10}"/>
              </a:ext>
            </a:extLst>
          </p:cNvPr>
          <p:cNvSpPr>
            <a:spLocks noGrp="1"/>
          </p:cNvSpPr>
          <p:nvPr>
            <p:ph idx="1"/>
          </p:nvPr>
        </p:nvSpPr>
        <p:spPr/>
        <p:txBody>
          <a:bodyPr>
            <a:normAutofit fontScale="77500" lnSpcReduction="20000"/>
          </a:bodyPr>
          <a:lstStyle/>
          <a:p>
            <a:pPr algn="just"/>
            <a:r>
              <a:rPr lang="en-US" dirty="0"/>
              <a:t>Absence of comparative data between last year’s priorities to this year’s to confirm any changes. Lack of comparison data for sector ceilings and projections to facilitate tracking any changes over the previous financial years</a:t>
            </a:r>
          </a:p>
          <a:p>
            <a:pPr algn="just"/>
            <a:endParaRPr lang="en-US" dirty="0"/>
          </a:p>
          <a:p>
            <a:pPr algn="just"/>
            <a:r>
              <a:rPr lang="en-US" dirty="0"/>
              <a:t>Revenue projections: Unexplained Difference of KES 149 Million between the Mombasa CFSP 2018 and Budget Policy Statement 2018. </a:t>
            </a:r>
          </a:p>
          <a:p>
            <a:pPr marL="0" indent="0" algn="just">
              <a:buNone/>
            </a:pPr>
            <a:endParaRPr lang="en-US" dirty="0"/>
          </a:p>
          <a:p>
            <a:pPr algn="just"/>
            <a:r>
              <a:rPr lang="en-US" dirty="0"/>
              <a:t>The county has failed, historically, to achieve its local revenue targets as shown in the table below</a:t>
            </a:r>
          </a:p>
          <a:p>
            <a:pPr algn="just"/>
            <a:endParaRPr lang="en-US" dirty="0"/>
          </a:p>
          <a:p>
            <a:pPr algn="just"/>
            <a:endParaRPr lang="en-US" dirty="0"/>
          </a:p>
        </p:txBody>
      </p:sp>
      <p:sp>
        <p:nvSpPr>
          <p:cNvPr id="4" name="Date Placeholder 3">
            <a:extLst>
              <a:ext uri="{FF2B5EF4-FFF2-40B4-BE49-F238E27FC236}">
                <a16:creationId xmlns:a16="http://schemas.microsoft.com/office/drawing/2014/main" id="{762861C0-E262-434B-A6DC-64AE0390D3A7}"/>
              </a:ext>
            </a:extLst>
          </p:cNvPr>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a:extLst>
              <a:ext uri="{FF2B5EF4-FFF2-40B4-BE49-F238E27FC236}">
                <a16:creationId xmlns:a16="http://schemas.microsoft.com/office/drawing/2014/main" id="{A4989B2E-DCF2-48E9-A5D1-8CAF6BFF16ED}"/>
              </a:ext>
            </a:extLst>
          </p:cNvPr>
          <p:cNvSpPr>
            <a:spLocks noGrp="1"/>
          </p:cNvSpPr>
          <p:nvPr>
            <p:ph type="sldNum" sz="quarter" idx="12"/>
          </p:nvPr>
        </p:nvSpPr>
        <p:spPr/>
        <p:txBody>
          <a:bodyPr/>
          <a:lstStyle/>
          <a:p>
            <a:fld id="{F1CEF641-1A0A-4DA8-9C5E-3FD6EDBBAF4C}" type="slidenum">
              <a:rPr lang="en-US" smtClean="0"/>
              <a:pPr/>
              <a:t>6</a:t>
            </a:fld>
            <a:endParaRPr lang="en-US" dirty="0"/>
          </a:p>
        </p:txBody>
      </p:sp>
    </p:spTree>
    <p:extLst>
      <p:ext uri="{BB962C8B-B14F-4D97-AF65-F5344CB8AC3E}">
        <p14:creationId xmlns:p14="http://schemas.microsoft.com/office/powerpoint/2010/main" val="221452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County Total Revenue</a:t>
            </a:r>
          </a:p>
        </p:txBody>
      </p:sp>
      <p:sp>
        <p:nvSpPr>
          <p:cNvPr id="3" name="Content Placeholder 2"/>
          <p:cNvSpPr>
            <a:spLocks noGrp="1"/>
          </p:cNvSpPr>
          <p:nvPr>
            <p:ph idx="1"/>
          </p:nvPr>
        </p:nvSpPr>
        <p:spPr/>
        <p:txBody>
          <a:bodyPr>
            <a:normAutofit/>
          </a:bodyPr>
          <a:lstStyle/>
          <a:p>
            <a:pPr algn="just"/>
            <a:r>
              <a:rPr lang="en-US" dirty="0"/>
              <a:t>The county has projects a budget of </a:t>
            </a:r>
            <a:r>
              <a:rPr lang="en-US" i="1" dirty="0"/>
              <a:t>Ksh13 billion</a:t>
            </a:r>
            <a:r>
              <a:rPr lang="en-US" dirty="0"/>
              <a:t> in the FY2018/19. To finance the budget, the county expects to collect Ksh4 billion from local sources, receive Ksh8.1 billion as equitable share from the National Government and Ksh900 million as conditional grants. (as shown in Table 4)</a:t>
            </a:r>
            <a:endParaRPr lang="en-GB" dirty="0"/>
          </a:p>
          <a:p>
            <a:pPr algn="just"/>
            <a:endParaRPr lang="en-US" dirty="0"/>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7</a:t>
            </a:fld>
            <a:endParaRPr lang="en-US" dirty="0"/>
          </a:p>
        </p:txBody>
      </p:sp>
    </p:spTree>
    <p:extLst>
      <p:ext uri="{BB962C8B-B14F-4D97-AF65-F5344CB8AC3E}">
        <p14:creationId xmlns:p14="http://schemas.microsoft.com/office/powerpoint/2010/main" val="251063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County Total Revenue</a:t>
            </a:r>
          </a:p>
        </p:txBody>
      </p:sp>
      <p:sp>
        <p:nvSpPr>
          <p:cNvPr id="4" name="Date Placeholder 3"/>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p:cNvSpPr>
            <a:spLocks noGrp="1"/>
          </p:cNvSpPr>
          <p:nvPr>
            <p:ph type="sldNum" sz="quarter" idx="12"/>
          </p:nvPr>
        </p:nvSpPr>
        <p:spPr/>
        <p:txBody>
          <a:bodyPr/>
          <a:lstStyle/>
          <a:p>
            <a:fld id="{F1CEF641-1A0A-4DA8-9C5E-3FD6EDBBAF4C}" type="slidenum">
              <a:rPr lang="en-US" smtClean="0"/>
              <a:pPr/>
              <a:t>8</a:t>
            </a:fld>
            <a:endParaRPr lang="en-US" dirty="0"/>
          </a:p>
        </p:txBody>
      </p:sp>
      <p:pic>
        <p:nvPicPr>
          <p:cNvPr id="6" name="Content Placeholder 5"/>
          <p:cNvPicPr>
            <a:picLocks noGrp="1"/>
          </p:cNvPicPr>
          <p:nvPr>
            <p:ph idx="1"/>
          </p:nvPr>
        </p:nvPicPr>
        <p:blipFill rotWithShape="1">
          <a:blip r:embed="rId2"/>
          <a:srcRect l="23556" t="13266" r="24407" b="40582"/>
          <a:stretch/>
        </p:blipFill>
        <p:spPr bwMode="auto">
          <a:xfrm>
            <a:off x="990600" y="1524001"/>
            <a:ext cx="7239000"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133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7B32-A848-494F-943D-293D09FADE67}"/>
              </a:ext>
            </a:extLst>
          </p:cNvPr>
          <p:cNvSpPr>
            <a:spLocks noGrp="1"/>
          </p:cNvSpPr>
          <p:nvPr>
            <p:ph type="title"/>
          </p:nvPr>
        </p:nvSpPr>
        <p:spPr/>
        <p:txBody>
          <a:bodyPr>
            <a:noAutofit/>
          </a:bodyPr>
          <a:lstStyle/>
          <a:p>
            <a:r>
              <a:rPr lang="en-US" sz="2800" dirty="0"/>
              <a:t>Allocation Variance Mombasa CFSP 2018 Vs BPS 2018</a:t>
            </a:r>
          </a:p>
        </p:txBody>
      </p:sp>
      <p:sp>
        <p:nvSpPr>
          <p:cNvPr id="4" name="Date Placeholder 3">
            <a:extLst>
              <a:ext uri="{FF2B5EF4-FFF2-40B4-BE49-F238E27FC236}">
                <a16:creationId xmlns:a16="http://schemas.microsoft.com/office/drawing/2014/main" id="{EEA1B9B3-9D3C-43C7-BF6E-B2DEA12D68BC}"/>
              </a:ext>
            </a:extLst>
          </p:cNvPr>
          <p:cNvSpPr>
            <a:spLocks noGrp="1"/>
          </p:cNvSpPr>
          <p:nvPr>
            <p:ph type="dt" sz="half" idx="10"/>
          </p:nvPr>
        </p:nvSpPr>
        <p:spPr/>
        <p:txBody>
          <a:bodyPr/>
          <a:lstStyle/>
          <a:p>
            <a:fld id="{61FCEE76-A424-4224-AE1D-8767F509217B}" type="datetime1">
              <a:rPr lang="en-US" smtClean="0"/>
              <a:pPr/>
              <a:t>3/12/2018</a:t>
            </a:fld>
            <a:endParaRPr lang="en-US" dirty="0"/>
          </a:p>
        </p:txBody>
      </p:sp>
      <p:sp>
        <p:nvSpPr>
          <p:cNvPr id="5" name="Slide Number Placeholder 4">
            <a:extLst>
              <a:ext uri="{FF2B5EF4-FFF2-40B4-BE49-F238E27FC236}">
                <a16:creationId xmlns:a16="http://schemas.microsoft.com/office/drawing/2014/main" id="{307E3051-CB97-4141-BE67-CE1DE4D0ADFE}"/>
              </a:ext>
            </a:extLst>
          </p:cNvPr>
          <p:cNvSpPr>
            <a:spLocks noGrp="1"/>
          </p:cNvSpPr>
          <p:nvPr>
            <p:ph type="sldNum" sz="quarter" idx="12"/>
          </p:nvPr>
        </p:nvSpPr>
        <p:spPr/>
        <p:txBody>
          <a:bodyPr/>
          <a:lstStyle/>
          <a:p>
            <a:fld id="{F1CEF641-1A0A-4DA8-9C5E-3FD6EDBBAF4C}" type="slidenum">
              <a:rPr lang="en-US" smtClean="0"/>
              <a:pPr/>
              <a:t>9</a:t>
            </a:fld>
            <a:endParaRPr lang="en-US" dirty="0"/>
          </a:p>
        </p:txBody>
      </p:sp>
      <p:pic>
        <p:nvPicPr>
          <p:cNvPr id="6" name="Content Placeholder 5">
            <a:extLst>
              <a:ext uri="{FF2B5EF4-FFF2-40B4-BE49-F238E27FC236}">
                <a16:creationId xmlns:a16="http://schemas.microsoft.com/office/drawing/2014/main" id="{86959096-7C45-4715-B5DA-C899228C22BB}"/>
              </a:ext>
            </a:extLst>
          </p:cNvPr>
          <p:cNvPicPr>
            <a:picLocks noGrp="1"/>
          </p:cNvPicPr>
          <p:nvPr>
            <p:ph idx="1"/>
          </p:nvPr>
        </p:nvPicPr>
        <p:blipFill rotWithShape="1">
          <a:blip r:embed="rId2"/>
          <a:srcRect t="27651" r="45353" b="38997"/>
          <a:stretch/>
        </p:blipFill>
        <p:spPr bwMode="auto">
          <a:xfrm>
            <a:off x="1016898" y="1371600"/>
            <a:ext cx="7110203"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4624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1291</TotalTime>
  <Words>812</Words>
  <Application>Microsoft Office PowerPoint</Application>
  <PresentationFormat>On-screen Show (4:3)</PresentationFormat>
  <Paragraphs>109</Paragraphs>
  <Slides>22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Tahoma</vt:lpstr>
      <vt:lpstr>Wingdings</vt:lpstr>
      <vt:lpstr>Office Theme</vt:lpstr>
      <vt:lpstr>1_Custom Design</vt:lpstr>
      <vt:lpstr>Custom Design</vt:lpstr>
      <vt:lpstr>FEEDBACK ON THE MOMBASA COUNTY FISCAL STRATEGY PAPER 2018        James Muraguri        CEO, IPFK                                                             jmuraguri@ipfkenya.or.ke </vt:lpstr>
      <vt:lpstr>Key Decisions for the CFSP 2018</vt:lpstr>
      <vt:lpstr>  Key Decisions for the CFSP 2018</vt:lpstr>
      <vt:lpstr>Key findings</vt:lpstr>
      <vt:lpstr>Key findings</vt:lpstr>
      <vt:lpstr>Key findings </vt:lpstr>
      <vt:lpstr>County Total Revenue</vt:lpstr>
      <vt:lpstr>County Total Revenue</vt:lpstr>
      <vt:lpstr>Allocation Variance Mombasa CFSP 2018 Vs BPS 2018</vt:lpstr>
      <vt:lpstr>Local Revenue</vt:lpstr>
      <vt:lpstr>Local Revenue</vt:lpstr>
      <vt:lpstr> SECTOR DISTRIBUTION OF THE COUNTY BUDGET FY 2018/19 </vt:lpstr>
      <vt:lpstr>Health Department </vt:lpstr>
      <vt:lpstr>PRIORITIES</vt:lpstr>
      <vt:lpstr> Public Participation  </vt:lpstr>
      <vt:lpstr>CONCLUSION and RECOMMENDATION:</vt:lpstr>
      <vt:lpstr>CONCLUSION and RECOMMENDATION:</vt:lpstr>
      <vt:lpstr>CONCLUSION and RECOMMENDATION</vt:lpstr>
      <vt:lpstr>CONCLUSION and RECOMMENDATION:</vt:lpstr>
      <vt:lpstr>CONCLUSION and RECOMMENDATION:</vt:lpstr>
      <vt:lpstr>CONCLUSION and 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James Muraguri</cp:lastModifiedBy>
  <cp:revision>68</cp:revision>
  <dcterms:created xsi:type="dcterms:W3CDTF">2016-05-12T12:49:39Z</dcterms:created>
  <dcterms:modified xsi:type="dcterms:W3CDTF">2018-03-12T10:01:42Z</dcterms:modified>
</cp:coreProperties>
</file>